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74" r:id="rId6"/>
    <p:sldId id="275" r:id="rId7"/>
    <p:sldId id="280" r:id="rId8"/>
    <p:sldId id="281" r:id="rId9"/>
    <p:sldId id="282" r:id="rId10"/>
    <p:sldId id="283" r:id="rId11"/>
    <p:sldId id="284" r:id="rId12"/>
    <p:sldId id="287" r:id="rId13"/>
    <p:sldId id="286" r:id="rId14"/>
    <p:sldId id="288" r:id="rId15"/>
    <p:sldId id="289" r:id="rId16"/>
    <p:sldId id="290" r:id="rId17"/>
    <p:sldId id="291" r:id="rId18"/>
    <p:sldId id="292" r:id="rId19"/>
    <p:sldId id="295" r:id="rId20"/>
    <p:sldId id="294" r:id="rId21"/>
    <p:sldId id="293" r:id="rId22"/>
    <p:sldId id="296" r:id="rId23"/>
    <p:sldId id="297" r:id="rId24"/>
    <p:sldId id="298"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82DD1-EF42-4E85-A6D2-8AD6620DEBB0}" v="127" dt="2024-09-29T21:56:38.234"/>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627" autoAdjust="0"/>
  </p:normalViewPr>
  <p:slideViewPr>
    <p:cSldViewPr snapToGrid="0" showGuides="1">
      <p:cViewPr>
        <p:scale>
          <a:sx n="66" d="100"/>
          <a:sy n="66" d="100"/>
        </p:scale>
        <p:origin x="1330" y="206"/>
      </p:cViewPr>
      <p:guideLst>
        <p:guide orient="horz" pos="912"/>
        <p:guide pos="3840"/>
        <p:guide orient="horz" pos="3984"/>
        <p:guide orient="horz" pos="2472"/>
      </p:guideLst>
    </p:cSldViewPr>
  </p:slideViewPr>
  <p:notesTextViewPr>
    <p:cViewPr>
      <p:scale>
        <a:sx n="1" d="1"/>
        <a:sy n="1" d="1"/>
      </p:scale>
      <p:origin x="0" y="0"/>
    </p:cViewPr>
  </p:notesTextViewPr>
  <p:notesViewPr>
    <p:cSldViewPr snapToGrid="0">
      <p:cViewPr>
        <p:scale>
          <a:sx n="66" d="100"/>
          <a:sy n="66" d="100"/>
        </p:scale>
        <p:origin x="333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507B3F-C9DB-481C-A7B4-DBFDDF709B2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3EE6A3C-7F19-4D3C-871F-51C16D022631}">
      <dgm:prSet/>
      <dgm:spPr/>
      <dgm:t>
        <a:bodyPr/>
        <a:lstStyle/>
        <a:p>
          <a:r>
            <a:rPr lang="en-US" dirty="0"/>
            <a:t>The dynamics of infectious disease spread and the prevalence of chronic conditions are multifaceted issues influenced by a variety of factors, including socioeconomic status, social networks, and individual health behaviors. </a:t>
          </a:r>
        </a:p>
      </dgm:t>
    </dgm:pt>
    <dgm:pt modelId="{3BA20A88-39A0-482F-A720-E1926BB7881C}" type="parTrans" cxnId="{9A0CA36C-885E-4710-8070-4A6808AFCFC7}">
      <dgm:prSet/>
      <dgm:spPr/>
      <dgm:t>
        <a:bodyPr/>
        <a:lstStyle/>
        <a:p>
          <a:endParaRPr lang="en-US"/>
        </a:p>
      </dgm:t>
    </dgm:pt>
    <dgm:pt modelId="{23445828-AA8A-42F7-B9A9-43B216226D6A}" type="sibTrans" cxnId="{9A0CA36C-885E-4710-8070-4A6808AFCFC7}">
      <dgm:prSet/>
      <dgm:spPr/>
      <dgm:t>
        <a:bodyPr/>
        <a:lstStyle/>
        <a:p>
          <a:endParaRPr lang="en-US"/>
        </a:p>
      </dgm:t>
    </dgm:pt>
    <dgm:pt modelId="{FC4DCA8D-D4D8-406D-A578-4B5EF92F7B1B}">
      <dgm:prSet/>
      <dgm:spPr/>
      <dgm:t>
        <a:bodyPr/>
        <a:lstStyle/>
        <a:p>
          <a:r>
            <a:rPr lang="en-US"/>
            <a:t>This report presents a comprehensive exploration of these dynamics through four distinct analyses, each addressing a critical aspect of disease transmission.</a:t>
          </a:r>
        </a:p>
      </dgm:t>
    </dgm:pt>
    <dgm:pt modelId="{83414159-190E-48D5-81D0-785D8351F9FA}" type="parTrans" cxnId="{C5D1DAE9-F725-4CC0-8A7E-CD329BBEB892}">
      <dgm:prSet/>
      <dgm:spPr/>
      <dgm:t>
        <a:bodyPr/>
        <a:lstStyle/>
        <a:p>
          <a:endParaRPr lang="en-US"/>
        </a:p>
      </dgm:t>
    </dgm:pt>
    <dgm:pt modelId="{4C270BCC-33BA-4677-93CB-945695C511E2}" type="sibTrans" cxnId="{C5D1DAE9-F725-4CC0-8A7E-CD329BBEB892}">
      <dgm:prSet/>
      <dgm:spPr/>
      <dgm:t>
        <a:bodyPr/>
        <a:lstStyle/>
        <a:p>
          <a:endParaRPr lang="en-US"/>
        </a:p>
      </dgm:t>
    </dgm:pt>
    <dgm:pt modelId="{0EEE1170-6EC0-4166-AB4A-D11B4562C2F3}">
      <dgm:prSet/>
      <dgm:spPr/>
      <dgm:t>
        <a:bodyPr/>
        <a:lstStyle/>
        <a:p>
          <a:r>
            <a:rPr lang="en-US"/>
            <a:t>The traditional models, such as the SIR (Susceptible-Infectious-Recovered) framework, often fail to account for the complexity of social networks that influence not only the rate of transmission but also the reach of health behaviors across socioeconomic classes.</a:t>
          </a:r>
        </a:p>
      </dgm:t>
    </dgm:pt>
    <dgm:pt modelId="{039D8EF9-0998-4752-A53B-14F368CE1C39}" type="parTrans" cxnId="{C489D4C7-8401-4D8A-88C6-99315DB887BF}">
      <dgm:prSet/>
      <dgm:spPr/>
      <dgm:t>
        <a:bodyPr/>
        <a:lstStyle/>
        <a:p>
          <a:endParaRPr lang="en-US"/>
        </a:p>
      </dgm:t>
    </dgm:pt>
    <dgm:pt modelId="{D0589928-6155-4B53-9355-14AEAC3A4FF7}" type="sibTrans" cxnId="{C489D4C7-8401-4D8A-88C6-99315DB887BF}">
      <dgm:prSet/>
      <dgm:spPr/>
      <dgm:t>
        <a:bodyPr/>
        <a:lstStyle/>
        <a:p>
          <a:endParaRPr lang="en-US"/>
        </a:p>
      </dgm:t>
    </dgm:pt>
    <dgm:pt modelId="{2D5BDB54-3479-4DB5-AA5C-5F0CA585572F}">
      <dgm:prSet/>
      <dgm:spPr/>
      <dgm:t>
        <a:bodyPr/>
        <a:lstStyle/>
        <a:p>
          <a:r>
            <a:rPr lang="en-US"/>
            <a:t>The motivation behind this study is to extend these classical models by incorporating Social Network Exposure (SNE) and economic connectedness into the analysis of disease transmission and health behavior diffusion. </a:t>
          </a:r>
        </a:p>
      </dgm:t>
    </dgm:pt>
    <dgm:pt modelId="{7D3FBB42-3671-4C1F-9405-83C6221BD59B}" type="parTrans" cxnId="{A6A4CFB5-3A60-44AB-8AF6-D522A1D7D035}">
      <dgm:prSet/>
      <dgm:spPr/>
      <dgm:t>
        <a:bodyPr/>
        <a:lstStyle/>
        <a:p>
          <a:endParaRPr lang="en-US"/>
        </a:p>
      </dgm:t>
    </dgm:pt>
    <dgm:pt modelId="{EE733E5B-42CC-446E-AB10-EBC4B4F8E59C}" type="sibTrans" cxnId="{A6A4CFB5-3A60-44AB-8AF6-D522A1D7D035}">
      <dgm:prSet/>
      <dgm:spPr/>
      <dgm:t>
        <a:bodyPr/>
        <a:lstStyle/>
        <a:p>
          <a:endParaRPr lang="en-US"/>
        </a:p>
      </dgm:t>
    </dgm:pt>
    <dgm:pt modelId="{A6702478-CC84-49E4-BAC6-6785E6826EEF}" type="pres">
      <dgm:prSet presAssocID="{04507B3F-C9DB-481C-A7B4-DBFDDF709B27}" presName="vert0" presStyleCnt="0">
        <dgm:presLayoutVars>
          <dgm:dir/>
          <dgm:animOne val="branch"/>
          <dgm:animLvl val="lvl"/>
        </dgm:presLayoutVars>
      </dgm:prSet>
      <dgm:spPr/>
    </dgm:pt>
    <dgm:pt modelId="{DB6BC1D3-E117-47FE-B50F-ECCC93A71C7F}" type="pres">
      <dgm:prSet presAssocID="{23EE6A3C-7F19-4D3C-871F-51C16D022631}" presName="thickLine" presStyleLbl="alignNode1" presStyleIdx="0" presStyleCnt="4"/>
      <dgm:spPr/>
    </dgm:pt>
    <dgm:pt modelId="{44BF90FC-B3E0-418B-8B1A-C71251F40B23}" type="pres">
      <dgm:prSet presAssocID="{23EE6A3C-7F19-4D3C-871F-51C16D022631}" presName="horz1" presStyleCnt="0"/>
      <dgm:spPr/>
    </dgm:pt>
    <dgm:pt modelId="{665A9ADA-587B-4F37-AA0C-1FAD7E3E1A09}" type="pres">
      <dgm:prSet presAssocID="{23EE6A3C-7F19-4D3C-871F-51C16D022631}" presName="tx1" presStyleLbl="revTx" presStyleIdx="0" presStyleCnt="4"/>
      <dgm:spPr/>
    </dgm:pt>
    <dgm:pt modelId="{DE8E0F98-1489-4113-B2CA-DDA43FFC6CC2}" type="pres">
      <dgm:prSet presAssocID="{23EE6A3C-7F19-4D3C-871F-51C16D022631}" presName="vert1" presStyleCnt="0"/>
      <dgm:spPr/>
    </dgm:pt>
    <dgm:pt modelId="{33299608-2F43-4DA4-9C54-FC4FC226AD8C}" type="pres">
      <dgm:prSet presAssocID="{FC4DCA8D-D4D8-406D-A578-4B5EF92F7B1B}" presName="thickLine" presStyleLbl="alignNode1" presStyleIdx="1" presStyleCnt="4"/>
      <dgm:spPr/>
    </dgm:pt>
    <dgm:pt modelId="{6CDBF009-99ED-4384-893D-1970D2323D7B}" type="pres">
      <dgm:prSet presAssocID="{FC4DCA8D-D4D8-406D-A578-4B5EF92F7B1B}" presName="horz1" presStyleCnt="0"/>
      <dgm:spPr/>
    </dgm:pt>
    <dgm:pt modelId="{381AC4CF-79E6-438E-AB52-3AF72F4D32FF}" type="pres">
      <dgm:prSet presAssocID="{FC4DCA8D-D4D8-406D-A578-4B5EF92F7B1B}" presName="tx1" presStyleLbl="revTx" presStyleIdx="1" presStyleCnt="4"/>
      <dgm:spPr/>
    </dgm:pt>
    <dgm:pt modelId="{86464294-93B5-4B7E-B562-CAFD321E3BC5}" type="pres">
      <dgm:prSet presAssocID="{FC4DCA8D-D4D8-406D-A578-4B5EF92F7B1B}" presName="vert1" presStyleCnt="0"/>
      <dgm:spPr/>
    </dgm:pt>
    <dgm:pt modelId="{BFD034BB-608C-4F8C-8AC1-3AC2648B592B}" type="pres">
      <dgm:prSet presAssocID="{0EEE1170-6EC0-4166-AB4A-D11B4562C2F3}" presName="thickLine" presStyleLbl="alignNode1" presStyleIdx="2" presStyleCnt="4"/>
      <dgm:spPr/>
    </dgm:pt>
    <dgm:pt modelId="{5E12D158-71ED-40F9-B0AC-EA95C637E99D}" type="pres">
      <dgm:prSet presAssocID="{0EEE1170-6EC0-4166-AB4A-D11B4562C2F3}" presName="horz1" presStyleCnt="0"/>
      <dgm:spPr/>
    </dgm:pt>
    <dgm:pt modelId="{A093D9FA-667F-4E35-AB30-08EBE33EC438}" type="pres">
      <dgm:prSet presAssocID="{0EEE1170-6EC0-4166-AB4A-D11B4562C2F3}" presName="tx1" presStyleLbl="revTx" presStyleIdx="2" presStyleCnt="4"/>
      <dgm:spPr/>
    </dgm:pt>
    <dgm:pt modelId="{A212F1ED-521B-46FD-8CA4-06B1217FCB3A}" type="pres">
      <dgm:prSet presAssocID="{0EEE1170-6EC0-4166-AB4A-D11B4562C2F3}" presName="vert1" presStyleCnt="0"/>
      <dgm:spPr/>
    </dgm:pt>
    <dgm:pt modelId="{71BC8774-B09F-4070-9077-4FDB4D6CA396}" type="pres">
      <dgm:prSet presAssocID="{2D5BDB54-3479-4DB5-AA5C-5F0CA585572F}" presName="thickLine" presStyleLbl="alignNode1" presStyleIdx="3" presStyleCnt="4"/>
      <dgm:spPr/>
    </dgm:pt>
    <dgm:pt modelId="{1F1376F3-72B6-49AC-AD2D-9F99C6D30116}" type="pres">
      <dgm:prSet presAssocID="{2D5BDB54-3479-4DB5-AA5C-5F0CA585572F}" presName="horz1" presStyleCnt="0"/>
      <dgm:spPr/>
    </dgm:pt>
    <dgm:pt modelId="{E56F6B9D-3EDD-4A01-859C-DE707607A67F}" type="pres">
      <dgm:prSet presAssocID="{2D5BDB54-3479-4DB5-AA5C-5F0CA585572F}" presName="tx1" presStyleLbl="revTx" presStyleIdx="3" presStyleCnt="4"/>
      <dgm:spPr/>
    </dgm:pt>
    <dgm:pt modelId="{2F2C7D75-0C5F-4495-8D82-0AF83782B5D6}" type="pres">
      <dgm:prSet presAssocID="{2D5BDB54-3479-4DB5-AA5C-5F0CA585572F}" presName="vert1" presStyleCnt="0"/>
      <dgm:spPr/>
    </dgm:pt>
  </dgm:ptLst>
  <dgm:cxnLst>
    <dgm:cxn modelId="{6B5A496B-AD57-4B80-8FE8-B8D5F9006738}" type="presOf" srcId="{0EEE1170-6EC0-4166-AB4A-D11B4562C2F3}" destId="{A093D9FA-667F-4E35-AB30-08EBE33EC438}" srcOrd="0" destOrd="0" presId="urn:microsoft.com/office/officeart/2008/layout/LinedList"/>
    <dgm:cxn modelId="{9A0CA36C-885E-4710-8070-4A6808AFCFC7}" srcId="{04507B3F-C9DB-481C-A7B4-DBFDDF709B27}" destId="{23EE6A3C-7F19-4D3C-871F-51C16D022631}" srcOrd="0" destOrd="0" parTransId="{3BA20A88-39A0-482F-A720-E1926BB7881C}" sibTransId="{23445828-AA8A-42F7-B9A9-43B216226D6A}"/>
    <dgm:cxn modelId="{A4165255-7937-4A45-82D2-B3939AE2DEA9}" type="presOf" srcId="{04507B3F-C9DB-481C-A7B4-DBFDDF709B27}" destId="{A6702478-CC84-49E4-BAC6-6785E6826EEF}" srcOrd="0" destOrd="0" presId="urn:microsoft.com/office/officeart/2008/layout/LinedList"/>
    <dgm:cxn modelId="{FFF93495-6EB4-4857-BBB7-586CF84E5DCD}" type="presOf" srcId="{FC4DCA8D-D4D8-406D-A578-4B5EF92F7B1B}" destId="{381AC4CF-79E6-438E-AB52-3AF72F4D32FF}" srcOrd="0" destOrd="0" presId="urn:microsoft.com/office/officeart/2008/layout/LinedList"/>
    <dgm:cxn modelId="{D1FFB399-4A67-4114-A92A-3BB91E62D356}" type="presOf" srcId="{2D5BDB54-3479-4DB5-AA5C-5F0CA585572F}" destId="{E56F6B9D-3EDD-4A01-859C-DE707607A67F}" srcOrd="0" destOrd="0" presId="urn:microsoft.com/office/officeart/2008/layout/LinedList"/>
    <dgm:cxn modelId="{A6A4CFB5-3A60-44AB-8AF6-D522A1D7D035}" srcId="{04507B3F-C9DB-481C-A7B4-DBFDDF709B27}" destId="{2D5BDB54-3479-4DB5-AA5C-5F0CA585572F}" srcOrd="3" destOrd="0" parTransId="{7D3FBB42-3671-4C1F-9405-83C6221BD59B}" sibTransId="{EE733E5B-42CC-446E-AB10-EBC4B4F8E59C}"/>
    <dgm:cxn modelId="{D7C033C0-37F0-4B04-90DC-33F79906E2F5}" type="presOf" srcId="{23EE6A3C-7F19-4D3C-871F-51C16D022631}" destId="{665A9ADA-587B-4F37-AA0C-1FAD7E3E1A09}" srcOrd="0" destOrd="0" presId="urn:microsoft.com/office/officeart/2008/layout/LinedList"/>
    <dgm:cxn modelId="{C489D4C7-8401-4D8A-88C6-99315DB887BF}" srcId="{04507B3F-C9DB-481C-A7B4-DBFDDF709B27}" destId="{0EEE1170-6EC0-4166-AB4A-D11B4562C2F3}" srcOrd="2" destOrd="0" parTransId="{039D8EF9-0998-4752-A53B-14F368CE1C39}" sibTransId="{D0589928-6155-4B53-9355-14AEAC3A4FF7}"/>
    <dgm:cxn modelId="{C5D1DAE9-F725-4CC0-8A7E-CD329BBEB892}" srcId="{04507B3F-C9DB-481C-A7B4-DBFDDF709B27}" destId="{FC4DCA8D-D4D8-406D-A578-4B5EF92F7B1B}" srcOrd="1" destOrd="0" parTransId="{83414159-190E-48D5-81D0-785D8351F9FA}" sibTransId="{4C270BCC-33BA-4677-93CB-945695C511E2}"/>
    <dgm:cxn modelId="{6D6E4DA8-A237-426B-9172-5F16C4A9DFC7}" type="presParOf" srcId="{A6702478-CC84-49E4-BAC6-6785E6826EEF}" destId="{DB6BC1D3-E117-47FE-B50F-ECCC93A71C7F}" srcOrd="0" destOrd="0" presId="urn:microsoft.com/office/officeart/2008/layout/LinedList"/>
    <dgm:cxn modelId="{F5987866-9DD2-4D10-95BE-E4FCF69607F8}" type="presParOf" srcId="{A6702478-CC84-49E4-BAC6-6785E6826EEF}" destId="{44BF90FC-B3E0-418B-8B1A-C71251F40B23}" srcOrd="1" destOrd="0" presId="urn:microsoft.com/office/officeart/2008/layout/LinedList"/>
    <dgm:cxn modelId="{8F905169-EF10-4E55-A2D9-E5FE5FB8FD71}" type="presParOf" srcId="{44BF90FC-B3E0-418B-8B1A-C71251F40B23}" destId="{665A9ADA-587B-4F37-AA0C-1FAD7E3E1A09}" srcOrd="0" destOrd="0" presId="urn:microsoft.com/office/officeart/2008/layout/LinedList"/>
    <dgm:cxn modelId="{03F7B950-E602-493E-84C6-8E0AE2D5C78D}" type="presParOf" srcId="{44BF90FC-B3E0-418B-8B1A-C71251F40B23}" destId="{DE8E0F98-1489-4113-B2CA-DDA43FFC6CC2}" srcOrd="1" destOrd="0" presId="urn:microsoft.com/office/officeart/2008/layout/LinedList"/>
    <dgm:cxn modelId="{F0F9B190-1EE1-4358-B051-B979BBD39593}" type="presParOf" srcId="{A6702478-CC84-49E4-BAC6-6785E6826EEF}" destId="{33299608-2F43-4DA4-9C54-FC4FC226AD8C}" srcOrd="2" destOrd="0" presId="urn:microsoft.com/office/officeart/2008/layout/LinedList"/>
    <dgm:cxn modelId="{18B5EE07-7DB1-420C-A1DA-63ACB0B1BF56}" type="presParOf" srcId="{A6702478-CC84-49E4-BAC6-6785E6826EEF}" destId="{6CDBF009-99ED-4384-893D-1970D2323D7B}" srcOrd="3" destOrd="0" presId="urn:microsoft.com/office/officeart/2008/layout/LinedList"/>
    <dgm:cxn modelId="{3A239C34-4EDF-4F55-897A-9D6DB5381AB4}" type="presParOf" srcId="{6CDBF009-99ED-4384-893D-1970D2323D7B}" destId="{381AC4CF-79E6-438E-AB52-3AF72F4D32FF}" srcOrd="0" destOrd="0" presId="urn:microsoft.com/office/officeart/2008/layout/LinedList"/>
    <dgm:cxn modelId="{1E8EE4C3-2870-4A00-AF01-92ADB2278A13}" type="presParOf" srcId="{6CDBF009-99ED-4384-893D-1970D2323D7B}" destId="{86464294-93B5-4B7E-B562-CAFD321E3BC5}" srcOrd="1" destOrd="0" presId="urn:microsoft.com/office/officeart/2008/layout/LinedList"/>
    <dgm:cxn modelId="{B2383232-3378-4C7C-A633-C44154AFDDDF}" type="presParOf" srcId="{A6702478-CC84-49E4-BAC6-6785E6826EEF}" destId="{BFD034BB-608C-4F8C-8AC1-3AC2648B592B}" srcOrd="4" destOrd="0" presId="urn:microsoft.com/office/officeart/2008/layout/LinedList"/>
    <dgm:cxn modelId="{0F27414E-52B3-4DF6-A25D-4BDF3227778F}" type="presParOf" srcId="{A6702478-CC84-49E4-BAC6-6785E6826EEF}" destId="{5E12D158-71ED-40F9-B0AC-EA95C637E99D}" srcOrd="5" destOrd="0" presId="urn:microsoft.com/office/officeart/2008/layout/LinedList"/>
    <dgm:cxn modelId="{E9B2345B-A951-46EA-8458-67EB160ECCF0}" type="presParOf" srcId="{5E12D158-71ED-40F9-B0AC-EA95C637E99D}" destId="{A093D9FA-667F-4E35-AB30-08EBE33EC438}" srcOrd="0" destOrd="0" presId="urn:microsoft.com/office/officeart/2008/layout/LinedList"/>
    <dgm:cxn modelId="{5F3E3711-95D8-4AC5-8CD9-A67E40146FE9}" type="presParOf" srcId="{5E12D158-71ED-40F9-B0AC-EA95C637E99D}" destId="{A212F1ED-521B-46FD-8CA4-06B1217FCB3A}" srcOrd="1" destOrd="0" presId="urn:microsoft.com/office/officeart/2008/layout/LinedList"/>
    <dgm:cxn modelId="{29D7C49B-3EDC-46A1-BDBB-4C2855B1D795}" type="presParOf" srcId="{A6702478-CC84-49E4-BAC6-6785E6826EEF}" destId="{71BC8774-B09F-4070-9077-4FDB4D6CA396}" srcOrd="6" destOrd="0" presId="urn:microsoft.com/office/officeart/2008/layout/LinedList"/>
    <dgm:cxn modelId="{EF88A32D-62A0-4F36-B74D-2D12308BD4B3}" type="presParOf" srcId="{A6702478-CC84-49E4-BAC6-6785E6826EEF}" destId="{1F1376F3-72B6-49AC-AD2D-9F99C6D30116}" srcOrd="7" destOrd="0" presId="urn:microsoft.com/office/officeart/2008/layout/LinedList"/>
    <dgm:cxn modelId="{C7838F0C-FF91-4003-9359-CA4F936BA15E}" type="presParOf" srcId="{1F1376F3-72B6-49AC-AD2D-9F99C6D30116}" destId="{E56F6B9D-3EDD-4A01-859C-DE707607A67F}" srcOrd="0" destOrd="0" presId="urn:microsoft.com/office/officeart/2008/layout/LinedList"/>
    <dgm:cxn modelId="{19A2BA59-7BF6-44CE-92D4-DC3E75FB3EBD}" type="presParOf" srcId="{1F1376F3-72B6-49AC-AD2D-9F99C6D30116}" destId="{2F2C7D75-0C5F-4495-8D82-0AF83782B5D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007F7A-43CF-4885-8F1B-902A39ED042D}"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0FF8B814-B9ED-4341-8146-961B75BB50CC}">
      <dgm:prSet/>
      <dgm:spPr/>
      <dgm:t>
        <a:bodyPr/>
        <a:lstStyle/>
        <a:p>
          <a:r>
            <a:rPr lang="en-US" b="1" dirty="0"/>
            <a:t>Economic Connectedness (EC): </a:t>
          </a:r>
          <a:r>
            <a:rPr lang="en-US" dirty="0"/>
            <a:t>This measures the extent to which people from low and high socioeconomic statuses(SES) are connected. It’s calculated as the share of high-SES friends among low-SES individuals, normalized by the overall share of high-SES individuals.</a:t>
          </a:r>
        </a:p>
      </dgm:t>
    </dgm:pt>
    <dgm:pt modelId="{E979F9EB-72ED-4A73-9D92-58544C9B01B3}" type="parTrans" cxnId="{8AF573CC-7815-4725-99E7-A87C05B8E189}">
      <dgm:prSet/>
      <dgm:spPr/>
      <dgm:t>
        <a:bodyPr/>
        <a:lstStyle/>
        <a:p>
          <a:endParaRPr lang="en-US"/>
        </a:p>
      </dgm:t>
    </dgm:pt>
    <dgm:pt modelId="{526426EC-9A81-445B-969C-B8288609CF9E}" type="sibTrans" cxnId="{8AF573CC-7815-4725-99E7-A87C05B8E189}">
      <dgm:prSet/>
      <dgm:spPr/>
      <dgm:t>
        <a:bodyPr/>
        <a:lstStyle/>
        <a:p>
          <a:endParaRPr lang="en-US"/>
        </a:p>
      </dgm:t>
    </dgm:pt>
    <dgm:pt modelId="{9F3D2C13-D881-416A-B5BD-AD0984B97321}">
      <dgm:prSet/>
      <dgm:spPr/>
      <dgm:t>
        <a:bodyPr/>
        <a:lstStyle/>
        <a:p>
          <a:r>
            <a:rPr lang="en-US" b="1" dirty="0"/>
            <a:t>Network Cohesiveness: </a:t>
          </a:r>
          <a:r>
            <a:rPr lang="en-US" dirty="0"/>
            <a:t>This focuses on the structure of social networks, particularly the presence of cliques and the extent to which friendships are reciprocated. It is measured by clustering coefficient, support ratio, and spectral homophily.</a:t>
          </a:r>
        </a:p>
      </dgm:t>
    </dgm:pt>
    <dgm:pt modelId="{E01D761F-6830-479A-8040-5C4D28AFB52D}" type="parTrans" cxnId="{799EA158-42A5-416E-BDEA-0044106CA3CE}">
      <dgm:prSet/>
      <dgm:spPr/>
      <dgm:t>
        <a:bodyPr/>
        <a:lstStyle/>
        <a:p>
          <a:endParaRPr lang="en-US"/>
        </a:p>
      </dgm:t>
    </dgm:pt>
    <dgm:pt modelId="{86C7A0C8-D692-42FC-8839-9D4A5BCF2E12}" type="sibTrans" cxnId="{799EA158-42A5-416E-BDEA-0044106CA3CE}">
      <dgm:prSet/>
      <dgm:spPr/>
      <dgm:t>
        <a:bodyPr/>
        <a:lstStyle/>
        <a:p>
          <a:endParaRPr lang="en-US"/>
        </a:p>
      </dgm:t>
    </dgm:pt>
    <dgm:pt modelId="{44C7B16D-59CC-4875-9812-74085F5685EC}">
      <dgm:prSet/>
      <dgm:spPr/>
      <dgm:t>
        <a:bodyPr/>
        <a:lstStyle/>
        <a:p>
          <a:r>
            <a:rPr lang="en-US" b="1" dirty="0"/>
            <a:t>Civic Engagement: </a:t>
          </a:r>
          <a:r>
            <a:rPr lang="en-US" dirty="0"/>
            <a:t>Measured using indicators like volunteering rates, participation in civic organizations, and levels of trust.</a:t>
          </a:r>
        </a:p>
      </dgm:t>
    </dgm:pt>
    <dgm:pt modelId="{B87CC3A1-B221-4B3D-AB0B-A0D741B156C1}" type="parTrans" cxnId="{7002C784-B587-4E81-B81E-AF0615DBBD51}">
      <dgm:prSet/>
      <dgm:spPr/>
      <dgm:t>
        <a:bodyPr/>
        <a:lstStyle/>
        <a:p>
          <a:endParaRPr lang="en-US"/>
        </a:p>
      </dgm:t>
    </dgm:pt>
    <dgm:pt modelId="{BD369825-3EE8-4C80-9A8E-333AB1838FFC}" type="sibTrans" cxnId="{7002C784-B587-4E81-B81E-AF0615DBBD51}">
      <dgm:prSet/>
      <dgm:spPr/>
      <dgm:t>
        <a:bodyPr/>
        <a:lstStyle/>
        <a:p>
          <a:endParaRPr lang="en-US"/>
        </a:p>
      </dgm:t>
    </dgm:pt>
    <dgm:pt modelId="{2E109423-62C7-4C04-93AD-3E9BE827264C}" type="pres">
      <dgm:prSet presAssocID="{DE007F7A-43CF-4885-8F1B-902A39ED042D}" presName="outerComposite" presStyleCnt="0">
        <dgm:presLayoutVars>
          <dgm:chMax val="5"/>
          <dgm:dir/>
          <dgm:resizeHandles val="exact"/>
        </dgm:presLayoutVars>
      </dgm:prSet>
      <dgm:spPr/>
    </dgm:pt>
    <dgm:pt modelId="{542689B1-6733-4297-AE33-E563F1079F20}" type="pres">
      <dgm:prSet presAssocID="{DE007F7A-43CF-4885-8F1B-902A39ED042D}" presName="dummyMaxCanvas" presStyleCnt="0">
        <dgm:presLayoutVars/>
      </dgm:prSet>
      <dgm:spPr/>
    </dgm:pt>
    <dgm:pt modelId="{D0A9DFA3-364D-4B89-A7B6-6B3396ACAF59}" type="pres">
      <dgm:prSet presAssocID="{DE007F7A-43CF-4885-8F1B-902A39ED042D}" presName="ThreeNodes_1" presStyleLbl="node1" presStyleIdx="0" presStyleCnt="3">
        <dgm:presLayoutVars>
          <dgm:bulletEnabled val="1"/>
        </dgm:presLayoutVars>
      </dgm:prSet>
      <dgm:spPr/>
    </dgm:pt>
    <dgm:pt modelId="{3D2E5CCA-2077-434C-9FF3-5681B7DFB1CD}" type="pres">
      <dgm:prSet presAssocID="{DE007F7A-43CF-4885-8F1B-902A39ED042D}" presName="ThreeNodes_2" presStyleLbl="node1" presStyleIdx="1" presStyleCnt="3">
        <dgm:presLayoutVars>
          <dgm:bulletEnabled val="1"/>
        </dgm:presLayoutVars>
      </dgm:prSet>
      <dgm:spPr/>
    </dgm:pt>
    <dgm:pt modelId="{D9FB96CE-EC93-4C0F-B3FB-D71FD56E63C4}" type="pres">
      <dgm:prSet presAssocID="{DE007F7A-43CF-4885-8F1B-902A39ED042D}" presName="ThreeNodes_3" presStyleLbl="node1" presStyleIdx="2" presStyleCnt="3">
        <dgm:presLayoutVars>
          <dgm:bulletEnabled val="1"/>
        </dgm:presLayoutVars>
      </dgm:prSet>
      <dgm:spPr/>
    </dgm:pt>
    <dgm:pt modelId="{DB5CFABA-06F3-411C-866B-714DB360665D}" type="pres">
      <dgm:prSet presAssocID="{DE007F7A-43CF-4885-8F1B-902A39ED042D}" presName="ThreeConn_1-2" presStyleLbl="fgAccFollowNode1" presStyleIdx="0" presStyleCnt="2">
        <dgm:presLayoutVars>
          <dgm:bulletEnabled val="1"/>
        </dgm:presLayoutVars>
      </dgm:prSet>
      <dgm:spPr/>
    </dgm:pt>
    <dgm:pt modelId="{7946941E-C411-49BF-9AA5-8E9DBFCEA0FC}" type="pres">
      <dgm:prSet presAssocID="{DE007F7A-43CF-4885-8F1B-902A39ED042D}" presName="ThreeConn_2-3" presStyleLbl="fgAccFollowNode1" presStyleIdx="1" presStyleCnt="2">
        <dgm:presLayoutVars>
          <dgm:bulletEnabled val="1"/>
        </dgm:presLayoutVars>
      </dgm:prSet>
      <dgm:spPr/>
    </dgm:pt>
    <dgm:pt modelId="{9243B6D0-B45A-45A9-8EF7-BB8D5275624A}" type="pres">
      <dgm:prSet presAssocID="{DE007F7A-43CF-4885-8F1B-902A39ED042D}" presName="ThreeNodes_1_text" presStyleLbl="node1" presStyleIdx="2" presStyleCnt="3">
        <dgm:presLayoutVars>
          <dgm:bulletEnabled val="1"/>
        </dgm:presLayoutVars>
      </dgm:prSet>
      <dgm:spPr/>
    </dgm:pt>
    <dgm:pt modelId="{2928ECF9-C79C-46A0-99DF-B9FC85BD386E}" type="pres">
      <dgm:prSet presAssocID="{DE007F7A-43CF-4885-8F1B-902A39ED042D}" presName="ThreeNodes_2_text" presStyleLbl="node1" presStyleIdx="2" presStyleCnt="3">
        <dgm:presLayoutVars>
          <dgm:bulletEnabled val="1"/>
        </dgm:presLayoutVars>
      </dgm:prSet>
      <dgm:spPr/>
    </dgm:pt>
    <dgm:pt modelId="{E7091CD3-F489-457A-9004-FD1DBBF66909}" type="pres">
      <dgm:prSet presAssocID="{DE007F7A-43CF-4885-8F1B-902A39ED042D}" presName="ThreeNodes_3_text" presStyleLbl="node1" presStyleIdx="2" presStyleCnt="3">
        <dgm:presLayoutVars>
          <dgm:bulletEnabled val="1"/>
        </dgm:presLayoutVars>
      </dgm:prSet>
      <dgm:spPr/>
    </dgm:pt>
  </dgm:ptLst>
  <dgm:cxnLst>
    <dgm:cxn modelId="{FEC0CB3D-9471-4358-A477-C07C67E6EC64}" type="presOf" srcId="{0FF8B814-B9ED-4341-8146-961B75BB50CC}" destId="{D0A9DFA3-364D-4B89-A7B6-6B3396ACAF59}" srcOrd="0" destOrd="0" presId="urn:microsoft.com/office/officeart/2005/8/layout/vProcess5"/>
    <dgm:cxn modelId="{99F95051-EB6F-42A0-864C-9671C3A8C363}" type="presOf" srcId="{44C7B16D-59CC-4875-9812-74085F5685EC}" destId="{E7091CD3-F489-457A-9004-FD1DBBF66909}" srcOrd="1" destOrd="0" presId="urn:microsoft.com/office/officeart/2005/8/layout/vProcess5"/>
    <dgm:cxn modelId="{799EA158-42A5-416E-BDEA-0044106CA3CE}" srcId="{DE007F7A-43CF-4885-8F1B-902A39ED042D}" destId="{9F3D2C13-D881-416A-B5BD-AD0984B97321}" srcOrd="1" destOrd="0" parTransId="{E01D761F-6830-479A-8040-5C4D28AFB52D}" sibTransId="{86C7A0C8-D692-42FC-8839-9D4A5BCF2E12}"/>
    <dgm:cxn modelId="{B2FA7284-19C2-4955-B5DD-EE48D069309A}" type="presOf" srcId="{44C7B16D-59CC-4875-9812-74085F5685EC}" destId="{D9FB96CE-EC93-4C0F-B3FB-D71FD56E63C4}" srcOrd="0" destOrd="0" presId="urn:microsoft.com/office/officeart/2005/8/layout/vProcess5"/>
    <dgm:cxn modelId="{7002C784-B587-4E81-B81E-AF0615DBBD51}" srcId="{DE007F7A-43CF-4885-8F1B-902A39ED042D}" destId="{44C7B16D-59CC-4875-9812-74085F5685EC}" srcOrd="2" destOrd="0" parTransId="{B87CC3A1-B221-4B3D-AB0B-A0D741B156C1}" sibTransId="{BD369825-3EE8-4C80-9A8E-333AB1838FFC}"/>
    <dgm:cxn modelId="{8F16E99F-3418-4B05-A295-BC12FA733EE2}" type="presOf" srcId="{86C7A0C8-D692-42FC-8839-9D4A5BCF2E12}" destId="{7946941E-C411-49BF-9AA5-8E9DBFCEA0FC}" srcOrd="0" destOrd="0" presId="urn:microsoft.com/office/officeart/2005/8/layout/vProcess5"/>
    <dgm:cxn modelId="{512CDFA1-0FA9-49D0-AF3E-67861CE3741D}" type="presOf" srcId="{9F3D2C13-D881-416A-B5BD-AD0984B97321}" destId="{3D2E5CCA-2077-434C-9FF3-5681B7DFB1CD}" srcOrd="0" destOrd="0" presId="urn:microsoft.com/office/officeart/2005/8/layout/vProcess5"/>
    <dgm:cxn modelId="{C29B76AC-47A2-4BAD-9093-959308A049DB}" type="presOf" srcId="{0FF8B814-B9ED-4341-8146-961B75BB50CC}" destId="{9243B6D0-B45A-45A9-8EF7-BB8D5275624A}" srcOrd="1" destOrd="0" presId="urn:microsoft.com/office/officeart/2005/8/layout/vProcess5"/>
    <dgm:cxn modelId="{46B8DAAE-1FAF-4C51-A951-4B9F71099137}" type="presOf" srcId="{526426EC-9A81-445B-969C-B8288609CF9E}" destId="{DB5CFABA-06F3-411C-866B-714DB360665D}" srcOrd="0" destOrd="0" presId="urn:microsoft.com/office/officeart/2005/8/layout/vProcess5"/>
    <dgm:cxn modelId="{11BD98BD-4BD6-47F5-87FA-A17B4102764B}" type="presOf" srcId="{DE007F7A-43CF-4885-8F1B-902A39ED042D}" destId="{2E109423-62C7-4C04-93AD-3E9BE827264C}" srcOrd="0" destOrd="0" presId="urn:microsoft.com/office/officeart/2005/8/layout/vProcess5"/>
    <dgm:cxn modelId="{8AF573CC-7815-4725-99E7-A87C05B8E189}" srcId="{DE007F7A-43CF-4885-8F1B-902A39ED042D}" destId="{0FF8B814-B9ED-4341-8146-961B75BB50CC}" srcOrd="0" destOrd="0" parTransId="{E979F9EB-72ED-4A73-9D92-58544C9B01B3}" sibTransId="{526426EC-9A81-445B-969C-B8288609CF9E}"/>
    <dgm:cxn modelId="{C2DC3DEF-2CF0-459E-BCAE-17087E78D347}" type="presOf" srcId="{9F3D2C13-D881-416A-B5BD-AD0984B97321}" destId="{2928ECF9-C79C-46A0-99DF-B9FC85BD386E}" srcOrd="1" destOrd="0" presId="urn:microsoft.com/office/officeart/2005/8/layout/vProcess5"/>
    <dgm:cxn modelId="{75EAF635-1BA3-4351-9A72-77C169EF1599}" type="presParOf" srcId="{2E109423-62C7-4C04-93AD-3E9BE827264C}" destId="{542689B1-6733-4297-AE33-E563F1079F20}" srcOrd="0" destOrd="0" presId="urn:microsoft.com/office/officeart/2005/8/layout/vProcess5"/>
    <dgm:cxn modelId="{19B5809D-0B8E-47C8-B5C2-88BE233986F3}" type="presParOf" srcId="{2E109423-62C7-4C04-93AD-3E9BE827264C}" destId="{D0A9DFA3-364D-4B89-A7B6-6B3396ACAF59}" srcOrd="1" destOrd="0" presId="urn:microsoft.com/office/officeart/2005/8/layout/vProcess5"/>
    <dgm:cxn modelId="{D8F48E8B-7FC4-4354-80C8-78DF13B21930}" type="presParOf" srcId="{2E109423-62C7-4C04-93AD-3E9BE827264C}" destId="{3D2E5CCA-2077-434C-9FF3-5681B7DFB1CD}" srcOrd="2" destOrd="0" presId="urn:microsoft.com/office/officeart/2005/8/layout/vProcess5"/>
    <dgm:cxn modelId="{09565800-012B-492E-AF03-CCF747C150DD}" type="presParOf" srcId="{2E109423-62C7-4C04-93AD-3E9BE827264C}" destId="{D9FB96CE-EC93-4C0F-B3FB-D71FD56E63C4}" srcOrd="3" destOrd="0" presId="urn:microsoft.com/office/officeart/2005/8/layout/vProcess5"/>
    <dgm:cxn modelId="{5ECE2D25-79BB-4E43-88E0-07881699DC05}" type="presParOf" srcId="{2E109423-62C7-4C04-93AD-3E9BE827264C}" destId="{DB5CFABA-06F3-411C-866B-714DB360665D}" srcOrd="4" destOrd="0" presId="urn:microsoft.com/office/officeart/2005/8/layout/vProcess5"/>
    <dgm:cxn modelId="{DD0FCA2B-5A7D-41B1-A569-E90E3616C883}" type="presParOf" srcId="{2E109423-62C7-4C04-93AD-3E9BE827264C}" destId="{7946941E-C411-49BF-9AA5-8E9DBFCEA0FC}" srcOrd="5" destOrd="0" presId="urn:microsoft.com/office/officeart/2005/8/layout/vProcess5"/>
    <dgm:cxn modelId="{10C9DF0B-4BA6-4768-AC0B-844D588D7B3A}" type="presParOf" srcId="{2E109423-62C7-4C04-93AD-3E9BE827264C}" destId="{9243B6D0-B45A-45A9-8EF7-BB8D5275624A}" srcOrd="6" destOrd="0" presId="urn:microsoft.com/office/officeart/2005/8/layout/vProcess5"/>
    <dgm:cxn modelId="{BA5CDD08-7A82-454E-8D88-E409C02554A1}" type="presParOf" srcId="{2E109423-62C7-4C04-93AD-3E9BE827264C}" destId="{2928ECF9-C79C-46A0-99DF-B9FC85BD386E}" srcOrd="7" destOrd="0" presId="urn:microsoft.com/office/officeart/2005/8/layout/vProcess5"/>
    <dgm:cxn modelId="{D2A95BFC-BFB4-4714-8289-9195877649E4}" type="presParOf" srcId="{2E109423-62C7-4C04-93AD-3E9BE827264C}" destId="{E7091CD3-F489-457A-9004-FD1DBBF6690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D8B3E4-D2CC-48DA-BC9C-ACDD2A4AE5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2F6C6A-9156-4E06-89AD-2ADA5EAA68F4}">
      <dgm:prSet custT="1"/>
      <dgm:spPr/>
      <dgm:t>
        <a:bodyPr/>
        <a:lstStyle/>
        <a:p>
          <a:pPr>
            <a:lnSpc>
              <a:spcPct val="100000"/>
            </a:lnSpc>
          </a:pPr>
          <a:r>
            <a:rPr lang="en-US" sz="1300" b="1" dirty="0"/>
            <a:t>Exposure: </a:t>
          </a:r>
          <a:r>
            <a:rPr lang="en-US" sz="1300" dirty="0"/>
            <a:t>The extent to which individuals from different SES backgrounds are present in the same social settings(e.g., schools, religious organizations, workplaces). The study finds that approximately half of the difference between low and high-SES people is due to differences in exposure.</a:t>
          </a:r>
        </a:p>
      </dgm:t>
    </dgm:pt>
    <dgm:pt modelId="{B12EB8FD-5304-492E-9DA2-C068E96B59E3}" type="parTrans" cxnId="{D2F508B8-1843-4D5C-B8A4-76B6E30A3846}">
      <dgm:prSet/>
      <dgm:spPr/>
      <dgm:t>
        <a:bodyPr/>
        <a:lstStyle/>
        <a:p>
          <a:endParaRPr lang="en-US"/>
        </a:p>
      </dgm:t>
    </dgm:pt>
    <dgm:pt modelId="{61587D60-3339-4973-98F9-E88E108B93A8}" type="sibTrans" cxnId="{D2F508B8-1843-4D5C-B8A4-76B6E30A3846}">
      <dgm:prSet/>
      <dgm:spPr/>
      <dgm:t>
        <a:bodyPr/>
        <a:lstStyle/>
        <a:p>
          <a:endParaRPr lang="en-US"/>
        </a:p>
      </dgm:t>
    </dgm:pt>
    <dgm:pt modelId="{768D6E61-50EC-43D0-B31E-BC7CF5F953FB}">
      <dgm:prSet custT="1"/>
      <dgm:spPr/>
      <dgm:t>
        <a:bodyPr/>
        <a:lstStyle/>
        <a:p>
          <a:pPr>
            <a:lnSpc>
              <a:spcPct val="100000"/>
            </a:lnSpc>
          </a:pPr>
          <a:r>
            <a:rPr lang="en-US" sz="1300" b="1" dirty="0"/>
            <a:t>Friending Bias: </a:t>
          </a:r>
          <a:r>
            <a:rPr lang="en-US" sz="1300" dirty="0"/>
            <a:t>The tendency for individuals to form friendships with others from similar SES backgrounds, even when controlling for the level of exposure to people from different SES groups within a given setting. The study finds that friending bias is more pronounced in larger, more diverse high schools. </a:t>
          </a:r>
        </a:p>
      </dgm:t>
    </dgm:pt>
    <dgm:pt modelId="{CFEA968C-2434-4DF4-B483-9B8914455941}" type="parTrans" cxnId="{A80CB91D-77A0-495D-B64B-57F24D2C57EF}">
      <dgm:prSet/>
      <dgm:spPr/>
      <dgm:t>
        <a:bodyPr/>
        <a:lstStyle/>
        <a:p>
          <a:endParaRPr lang="en-US"/>
        </a:p>
      </dgm:t>
    </dgm:pt>
    <dgm:pt modelId="{3962502D-9E2F-4D80-BE5E-FDB97EEF3267}" type="sibTrans" cxnId="{A80CB91D-77A0-495D-B64B-57F24D2C57EF}">
      <dgm:prSet/>
      <dgm:spPr/>
      <dgm:t>
        <a:bodyPr/>
        <a:lstStyle/>
        <a:p>
          <a:endParaRPr lang="en-US"/>
        </a:p>
      </dgm:t>
    </dgm:pt>
    <dgm:pt modelId="{F29C181B-CDEC-4120-82C5-1F8248A75EF3}" type="pres">
      <dgm:prSet presAssocID="{2DD8B3E4-D2CC-48DA-BC9C-ACDD2A4AE5B1}" presName="root" presStyleCnt="0">
        <dgm:presLayoutVars>
          <dgm:dir/>
          <dgm:resizeHandles val="exact"/>
        </dgm:presLayoutVars>
      </dgm:prSet>
      <dgm:spPr/>
    </dgm:pt>
    <dgm:pt modelId="{F91BDAEE-37E8-4512-B059-7C01A9D53181}" type="pres">
      <dgm:prSet presAssocID="{802F6C6A-9156-4E06-89AD-2ADA5EAA68F4}" presName="compNode" presStyleCnt="0"/>
      <dgm:spPr/>
    </dgm:pt>
    <dgm:pt modelId="{B04310B1-BA36-4091-B7E0-76A2CDF554E0}" type="pres">
      <dgm:prSet presAssocID="{802F6C6A-9156-4E06-89AD-2ADA5EAA68F4}" presName="bgRect" presStyleLbl="bgShp" presStyleIdx="0" presStyleCnt="2"/>
      <dgm:spPr/>
    </dgm:pt>
    <dgm:pt modelId="{5602DB30-68A5-4A09-BA00-DA073755E47D}" type="pres">
      <dgm:prSet presAssocID="{802F6C6A-9156-4E06-89AD-2ADA5EAA68F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CE757189-3CA9-4A79-AAB2-E5921962422C}" type="pres">
      <dgm:prSet presAssocID="{802F6C6A-9156-4E06-89AD-2ADA5EAA68F4}" presName="spaceRect" presStyleCnt="0"/>
      <dgm:spPr/>
    </dgm:pt>
    <dgm:pt modelId="{700CB762-15E3-499F-A288-2B3C74E3E740}" type="pres">
      <dgm:prSet presAssocID="{802F6C6A-9156-4E06-89AD-2ADA5EAA68F4}" presName="parTx" presStyleLbl="revTx" presStyleIdx="0" presStyleCnt="2" custScaleX="115375" custLinFactNeighborX="-5235">
        <dgm:presLayoutVars>
          <dgm:chMax val="0"/>
          <dgm:chPref val="0"/>
        </dgm:presLayoutVars>
      </dgm:prSet>
      <dgm:spPr/>
    </dgm:pt>
    <dgm:pt modelId="{3F03BC6A-41BF-4CA7-B8EC-E9913BE35B35}" type="pres">
      <dgm:prSet presAssocID="{61587D60-3339-4973-98F9-E88E108B93A8}" presName="sibTrans" presStyleCnt="0"/>
      <dgm:spPr/>
    </dgm:pt>
    <dgm:pt modelId="{8B9EA294-E438-4422-9358-CE66B541A039}" type="pres">
      <dgm:prSet presAssocID="{768D6E61-50EC-43D0-B31E-BC7CF5F953FB}" presName="compNode" presStyleCnt="0"/>
      <dgm:spPr/>
    </dgm:pt>
    <dgm:pt modelId="{02B5DE50-D050-49AF-8374-6B96DD95BC77}" type="pres">
      <dgm:prSet presAssocID="{768D6E61-50EC-43D0-B31E-BC7CF5F953FB}" presName="bgRect" presStyleLbl="bgShp" presStyleIdx="1" presStyleCnt="2"/>
      <dgm:spPr/>
    </dgm:pt>
    <dgm:pt modelId="{7817B010-8C4A-414E-9230-48DBBDC8D36B}" type="pres">
      <dgm:prSet presAssocID="{768D6E61-50EC-43D0-B31E-BC7CF5F953F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2305ED2C-B516-4C85-A240-49FC43CCD22D}" type="pres">
      <dgm:prSet presAssocID="{768D6E61-50EC-43D0-B31E-BC7CF5F953FB}" presName="spaceRect" presStyleCnt="0"/>
      <dgm:spPr/>
    </dgm:pt>
    <dgm:pt modelId="{26F5FC8E-EF76-4A84-8991-5F7B3849112E}" type="pres">
      <dgm:prSet presAssocID="{768D6E61-50EC-43D0-B31E-BC7CF5F953FB}" presName="parTx" presStyleLbl="revTx" presStyleIdx="1" presStyleCnt="2" custScaleX="103611" custLinFactNeighborX="-9307">
        <dgm:presLayoutVars>
          <dgm:chMax val="0"/>
          <dgm:chPref val="0"/>
        </dgm:presLayoutVars>
      </dgm:prSet>
      <dgm:spPr/>
    </dgm:pt>
  </dgm:ptLst>
  <dgm:cxnLst>
    <dgm:cxn modelId="{A80CB91D-77A0-495D-B64B-57F24D2C57EF}" srcId="{2DD8B3E4-D2CC-48DA-BC9C-ACDD2A4AE5B1}" destId="{768D6E61-50EC-43D0-B31E-BC7CF5F953FB}" srcOrd="1" destOrd="0" parTransId="{CFEA968C-2434-4DF4-B483-9B8914455941}" sibTransId="{3962502D-9E2F-4D80-BE5E-FDB97EEF3267}"/>
    <dgm:cxn modelId="{55724B63-ECB9-4C4D-B933-50E4C959252B}" type="presOf" srcId="{768D6E61-50EC-43D0-B31E-BC7CF5F953FB}" destId="{26F5FC8E-EF76-4A84-8991-5F7B3849112E}" srcOrd="0" destOrd="0" presId="urn:microsoft.com/office/officeart/2018/2/layout/IconVerticalSolidList"/>
    <dgm:cxn modelId="{BBDA9E87-1A42-4965-8576-C740A3C2BD6E}" type="presOf" srcId="{802F6C6A-9156-4E06-89AD-2ADA5EAA68F4}" destId="{700CB762-15E3-499F-A288-2B3C74E3E740}" srcOrd="0" destOrd="0" presId="urn:microsoft.com/office/officeart/2018/2/layout/IconVerticalSolidList"/>
    <dgm:cxn modelId="{E332E488-B3A2-4CD9-A7AC-C2848AD03805}" type="presOf" srcId="{2DD8B3E4-D2CC-48DA-BC9C-ACDD2A4AE5B1}" destId="{F29C181B-CDEC-4120-82C5-1F8248A75EF3}" srcOrd="0" destOrd="0" presId="urn:microsoft.com/office/officeart/2018/2/layout/IconVerticalSolidList"/>
    <dgm:cxn modelId="{D2F508B8-1843-4D5C-B8A4-76B6E30A3846}" srcId="{2DD8B3E4-D2CC-48DA-BC9C-ACDD2A4AE5B1}" destId="{802F6C6A-9156-4E06-89AD-2ADA5EAA68F4}" srcOrd="0" destOrd="0" parTransId="{B12EB8FD-5304-492E-9DA2-C068E96B59E3}" sibTransId="{61587D60-3339-4973-98F9-E88E108B93A8}"/>
    <dgm:cxn modelId="{3878CD52-20DC-481C-B0A2-7ADB12251DE2}" type="presParOf" srcId="{F29C181B-CDEC-4120-82C5-1F8248A75EF3}" destId="{F91BDAEE-37E8-4512-B059-7C01A9D53181}" srcOrd="0" destOrd="0" presId="urn:microsoft.com/office/officeart/2018/2/layout/IconVerticalSolidList"/>
    <dgm:cxn modelId="{40C9B4D4-5657-41F1-A844-EAE250702B98}" type="presParOf" srcId="{F91BDAEE-37E8-4512-B059-7C01A9D53181}" destId="{B04310B1-BA36-4091-B7E0-76A2CDF554E0}" srcOrd="0" destOrd="0" presId="urn:microsoft.com/office/officeart/2018/2/layout/IconVerticalSolidList"/>
    <dgm:cxn modelId="{21428EF4-BF6A-4F5B-AB16-1AAD67722A74}" type="presParOf" srcId="{F91BDAEE-37E8-4512-B059-7C01A9D53181}" destId="{5602DB30-68A5-4A09-BA00-DA073755E47D}" srcOrd="1" destOrd="0" presId="urn:microsoft.com/office/officeart/2018/2/layout/IconVerticalSolidList"/>
    <dgm:cxn modelId="{8075A7C1-5F83-4401-AC8F-23CCD70F5A77}" type="presParOf" srcId="{F91BDAEE-37E8-4512-B059-7C01A9D53181}" destId="{CE757189-3CA9-4A79-AAB2-E5921962422C}" srcOrd="2" destOrd="0" presId="urn:microsoft.com/office/officeart/2018/2/layout/IconVerticalSolidList"/>
    <dgm:cxn modelId="{971398FA-4D05-47CB-90BB-4674522C9629}" type="presParOf" srcId="{F91BDAEE-37E8-4512-B059-7C01A9D53181}" destId="{700CB762-15E3-499F-A288-2B3C74E3E740}" srcOrd="3" destOrd="0" presId="urn:microsoft.com/office/officeart/2018/2/layout/IconVerticalSolidList"/>
    <dgm:cxn modelId="{9843491E-74E0-4AAB-B9B4-176664F3A74E}" type="presParOf" srcId="{F29C181B-CDEC-4120-82C5-1F8248A75EF3}" destId="{3F03BC6A-41BF-4CA7-B8EC-E9913BE35B35}" srcOrd="1" destOrd="0" presId="urn:microsoft.com/office/officeart/2018/2/layout/IconVerticalSolidList"/>
    <dgm:cxn modelId="{5E718A29-A9DE-4BBF-8316-7B1B1412DC01}" type="presParOf" srcId="{F29C181B-CDEC-4120-82C5-1F8248A75EF3}" destId="{8B9EA294-E438-4422-9358-CE66B541A039}" srcOrd="2" destOrd="0" presId="urn:microsoft.com/office/officeart/2018/2/layout/IconVerticalSolidList"/>
    <dgm:cxn modelId="{0A332510-B38F-44D2-BD66-9F4935784455}" type="presParOf" srcId="{8B9EA294-E438-4422-9358-CE66B541A039}" destId="{02B5DE50-D050-49AF-8374-6B96DD95BC77}" srcOrd="0" destOrd="0" presId="urn:microsoft.com/office/officeart/2018/2/layout/IconVerticalSolidList"/>
    <dgm:cxn modelId="{6FC68030-ADD9-4B51-91B1-C04FE30B8427}" type="presParOf" srcId="{8B9EA294-E438-4422-9358-CE66B541A039}" destId="{7817B010-8C4A-414E-9230-48DBBDC8D36B}" srcOrd="1" destOrd="0" presId="urn:microsoft.com/office/officeart/2018/2/layout/IconVerticalSolidList"/>
    <dgm:cxn modelId="{7BA14710-08CA-4238-A594-DEDE2F7906E3}" type="presParOf" srcId="{8B9EA294-E438-4422-9358-CE66B541A039}" destId="{2305ED2C-B516-4C85-A240-49FC43CCD22D}" srcOrd="2" destOrd="0" presId="urn:microsoft.com/office/officeart/2018/2/layout/IconVerticalSolidList"/>
    <dgm:cxn modelId="{F861ED47-3DE0-4563-9F9E-BE43DECBD50F}" type="presParOf" srcId="{8B9EA294-E438-4422-9358-CE66B541A039}" destId="{26F5FC8E-EF76-4A84-8991-5F7B384911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042F82-29D3-469C-9D3C-41F9A4C3C87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3C92EE2-F299-47C5-BF52-18F2431C8FA0}">
      <dgm:prSet/>
      <dgm:spPr/>
      <dgm:t>
        <a:bodyPr/>
        <a:lstStyle/>
        <a:p>
          <a:pPr>
            <a:lnSpc>
              <a:spcPct val="100000"/>
            </a:lnSpc>
          </a:pPr>
          <a:r>
            <a:rPr lang="en-US" b="1" dirty="0"/>
            <a:t>Exposure and Bias Contribute Equally: </a:t>
          </a:r>
          <a:r>
            <a:rPr lang="en-US" dirty="0"/>
            <a:t>Both exposure and friending bias play significant roles in shaping EC, each explaining roughly half of the variation in the share of high-SES friends between low- and high-SES individuals.</a:t>
          </a:r>
        </a:p>
      </dgm:t>
    </dgm:pt>
    <dgm:pt modelId="{59D02CFB-0A33-4F64-8F3F-DBC355FA32A4}" type="parTrans" cxnId="{3B8F1FAB-5C29-477A-95A0-C727722DDF79}">
      <dgm:prSet/>
      <dgm:spPr/>
      <dgm:t>
        <a:bodyPr/>
        <a:lstStyle/>
        <a:p>
          <a:endParaRPr lang="en-US"/>
        </a:p>
      </dgm:t>
    </dgm:pt>
    <dgm:pt modelId="{6E5589E3-B14F-43D2-ACBF-45847EB39DB0}" type="sibTrans" cxnId="{3B8F1FAB-5C29-477A-95A0-C727722DDF79}">
      <dgm:prSet/>
      <dgm:spPr/>
      <dgm:t>
        <a:bodyPr/>
        <a:lstStyle/>
        <a:p>
          <a:endParaRPr lang="en-US"/>
        </a:p>
      </dgm:t>
    </dgm:pt>
    <dgm:pt modelId="{25884370-AEC3-4C8D-A5F3-3416D352B656}">
      <dgm:prSet/>
      <dgm:spPr/>
      <dgm:t>
        <a:bodyPr/>
        <a:lstStyle/>
        <a:p>
          <a:pPr>
            <a:lnSpc>
              <a:spcPct val="100000"/>
            </a:lnSpc>
          </a:pPr>
          <a:r>
            <a:rPr lang="en-US" b="1" dirty="0"/>
            <a:t>Context Matters: </a:t>
          </a:r>
          <a:r>
            <a:rPr lang="en-US" dirty="0"/>
            <a:t>The level of friending bias varies substantially across different social settings. For instance, friend-</a:t>
          </a:r>
          <a:r>
            <a:rPr lang="en-US" dirty="0" err="1"/>
            <a:t>ing</a:t>
          </a:r>
          <a:r>
            <a:rPr lang="en-US" dirty="0"/>
            <a:t> bias tends to be lower in religious organizations compared to schools or workplaces.</a:t>
          </a:r>
        </a:p>
      </dgm:t>
    </dgm:pt>
    <dgm:pt modelId="{4611697A-9F82-42C9-B341-346996E18A50}" type="parTrans" cxnId="{6D029302-20A3-4A59-8DC0-A1E6A2C56B9C}">
      <dgm:prSet/>
      <dgm:spPr/>
      <dgm:t>
        <a:bodyPr/>
        <a:lstStyle/>
        <a:p>
          <a:endParaRPr lang="en-US"/>
        </a:p>
      </dgm:t>
    </dgm:pt>
    <dgm:pt modelId="{5B5A3B06-B4CF-44A0-8BE7-3ED621616EF7}" type="sibTrans" cxnId="{6D029302-20A3-4A59-8DC0-A1E6A2C56B9C}">
      <dgm:prSet/>
      <dgm:spPr/>
      <dgm:t>
        <a:bodyPr/>
        <a:lstStyle/>
        <a:p>
          <a:endParaRPr lang="en-US"/>
        </a:p>
      </dgm:t>
    </dgm:pt>
    <dgm:pt modelId="{B6B3BB49-AEAA-412A-8928-44076EB9416C}" type="pres">
      <dgm:prSet presAssocID="{EB042F82-29D3-469C-9D3C-41F9A4C3C873}" presName="root" presStyleCnt="0">
        <dgm:presLayoutVars>
          <dgm:dir/>
          <dgm:resizeHandles val="exact"/>
        </dgm:presLayoutVars>
      </dgm:prSet>
      <dgm:spPr/>
    </dgm:pt>
    <dgm:pt modelId="{F2068B64-FCC2-4FBD-A6DA-AC4F772FA0CF}" type="pres">
      <dgm:prSet presAssocID="{E3C92EE2-F299-47C5-BF52-18F2431C8FA0}" presName="compNode" presStyleCnt="0"/>
      <dgm:spPr/>
    </dgm:pt>
    <dgm:pt modelId="{68727AE5-7C77-49D9-A3D1-D5DAE0023CBE}" type="pres">
      <dgm:prSet presAssocID="{E3C92EE2-F299-47C5-BF52-18F2431C8FA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FCA4065D-0932-48A3-83C8-092C8F37422B}" type="pres">
      <dgm:prSet presAssocID="{E3C92EE2-F299-47C5-BF52-18F2431C8FA0}" presName="spaceRect" presStyleCnt="0"/>
      <dgm:spPr/>
    </dgm:pt>
    <dgm:pt modelId="{CF6F4BB6-2658-4678-A9D1-DE00B37A9430}" type="pres">
      <dgm:prSet presAssocID="{E3C92EE2-F299-47C5-BF52-18F2431C8FA0}" presName="textRect" presStyleLbl="revTx" presStyleIdx="0" presStyleCnt="2" custScaleX="147585">
        <dgm:presLayoutVars>
          <dgm:chMax val="1"/>
          <dgm:chPref val="1"/>
        </dgm:presLayoutVars>
      </dgm:prSet>
      <dgm:spPr/>
    </dgm:pt>
    <dgm:pt modelId="{F62CDFB3-533C-441E-A52D-7F471A1352D4}" type="pres">
      <dgm:prSet presAssocID="{6E5589E3-B14F-43D2-ACBF-45847EB39DB0}" presName="sibTrans" presStyleCnt="0"/>
      <dgm:spPr/>
    </dgm:pt>
    <dgm:pt modelId="{FD31226F-042A-47F1-A8D2-37C3B31B1E97}" type="pres">
      <dgm:prSet presAssocID="{25884370-AEC3-4C8D-A5F3-3416D352B656}" presName="compNode" presStyleCnt="0"/>
      <dgm:spPr/>
    </dgm:pt>
    <dgm:pt modelId="{D8228EE7-D42E-425E-80BD-BB094224AB67}" type="pres">
      <dgm:prSet presAssocID="{25884370-AEC3-4C8D-A5F3-3416D352B6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D28E7FE5-04EC-41BA-AEFC-6B48E5B01701}" type="pres">
      <dgm:prSet presAssocID="{25884370-AEC3-4C8D-A5F3-3416D352B656}" presName="spaceRect" presStyleCnt="0"/>
      <dgm:spPr/>
    </dgm:pt>
    <dgm:pt modelId="{77314D63-DA00-4279-BD1E-A91FA69C3F8F}" type="pres">
      <dgm:prSet presAssocID="{25884370-AEC3-4C8D-A5F3-3416D352B656}" presName="textRect" presStyleLbl="revTx" presStyleIdx="1" presStyleCnt="2" custScaleX="150139">
        <dgm:presLayoutVars>
          <dgm:chMax val="1"/>
          <dgm:chPref val="1"/>
        </dgm:presLayoutVars>
      </dgm:prSet>
      <dgm:spPr/>
    </dgm:pt>
  </dgm:ptLst>
  <dgm:cxnLst>
    <dgm:cxn modelId="{6D029302-20A3-4A59-8DC0-A1E6A2C56B9C}" srcId="{EB042F82-29D3-469C-9D3C-41F9A4C3C873}" destId="{25884370-AEC3-4C8D-A5F3-3416D352B656}" srcOrd="1" destOrd="0" parTransId="{4611697A-9F82-42C9-B341-346996E18A50}" sibTransId="{5B5A3B06-B4CF-44A0-8BE7-3ED621616EF7}"/>
    <dgm:cxn modelId="{D4176D23-5933-4D77-9E97-5763F3479B6E}" type="presOf" srcId="{EB042F82-29D3-469C-9D3C-41F9A4C3C873}" destId="{B6B3BB49-AEAA-412A-8928-44076EB9416C}" srcOrd="0" destOrd="0" presId="urn:microsoft.com/office/officeart/2018/2/layout/IconLabelList"/>
    <dgm:cxn modelId="{11FF7B9F-026E-45FA-AE4F-072061F06296}" type="presOf" srcId="{E3C92EE2-F299-47C5-BF52-18F2431C8FA0}" destId="{CF6F4BB6-2658-4678-A9D1-DE00B37A9430}" srcOrd="0" destOrd="0" presId="urn:microsoft.com/office/officeart/2018/2/layout/IconLabelList"/>
    <dgm:cxn modelId="{3B8F1FAB-5C29-477A-95A0-C727722DDF79}" srcId="{EB042F82-29D3-469C-9D3C-41F9A4C3C873}" destId="{E3C92EE2-F299-47C5-BF52-18F2431C8FA0}" srcOrd="0" destOrd="0" parTransId="{59D02CFB-0A33-4F64-8F3F-DBC355FA32A4}" sibTransId="{6E5589E3-B14F-43D2-ACBF-45847EB39DB0}"/>
    <dgm:cxn modelId="{BE670BE4-2D89-47ED-90E7-330A23464539}" type="presOf" srcId="{25884370-AEC3-4C8D-A5F3-3416D352B656}" destId="{77314D63-DA00-4279-BD1E-A91FA69C3F8F}" srcOrd="0" destOrd="0" presId="urn:microsoft.com/office/officeart/2018/2/layout/IconLabelList"/>
    <dgm:cxn modelId="{5856C892-FC11-48F9-83A0-10958642814F}" type="presParOf" srcId="{B6B3BB49-AEAA-412A-8928-44076EB9416C}" destId="{F2068B64-FCC2-4FBD-A6DA-AC4F772FA0CF}" srcOrd="0" destOrd="0" presId="urn:microsoft.com/office/officeart/2018/2/layout/IconLabelList"/>
    <dgm:cxn modelId="{200F225F-5EB8-4478-BD6D-FF0B10E838D2}" type="presParOf" srcId="{F2068B64-FCC2-4FBD-A6DA-AC4F772FA0CF}" destId="{68727AE5-7C77-49D9-A3D1-D5DAE0023CBE}" srcOrd="0" destOrd="0" presId="urn:microsoft.com/office/officeart/2018/2/layout/IconLabelList"/>
    <dgm:cxn modelId="{C2EECA78-BA24-481F-94EF-FBBECDDDCB28}" type="presParOf" srcId="{F2068B64-FCC2-4FBD-A6DA-AC4F772FA0CF}" destId="{FCA4065D-0932-48A3-83C8-092C8F37422B}" srcOrd="1" destOrd="0" presId="urn:microsoft.com/office/officeart/2018/2/layout/IconLabelList"/>
    <dgm:cxn modelId="{736DB88C-8F60-4E1A-B394-1B03F161F543}" type="presParOf" srcId="{F2068B64-FCC2-4FBD-A6DA-AC4F772FA0CF}" destId="{CF6F4BB6-2658-4678-A9D1-DE00B37A9430}" srcOrd="2" destOrd="0" presId="urn:microsoft.com/office/officeart/2018/2/layout/IconLabelList"/>
    <dgm:cxn modelId="{33E526F9-9FD6-465C-8055-5EB58ED9F6A1}" type="presParOf" srcId="{B6B3BB49-AEAA-412A-8928-44076EB9416C}" destId="{F62CDFB3-533C-441E-A52D-7F471A1352D4}" srcOrd="1" destOrd="0" presId="urn:microsoft.com/office/officeart/2018/2/layout/IconLabelList"/>
    <dgm:cxn modelId="{349B376A-0C38-4EAF-8CA4-03A35656337B}" type="presParOf" srcId="{B6B3BB49-AEAA-412A-8928-44076EB9416C}" destId="{FD31226F-042A-47F1-A8D2-37C3B31B1E97}" srcOrd="2" destOrd="0" presId="urn:microsoft.com/office/officeart/2018/2/layout/IconLabelList"/>
    <dgm:cxn modelId="{F4754EF8-B186-47DE-961F-9127C7C69C9A}" type="presParOf" srcId="{FD31226F-042A-47F1-A8D2-37C3B31B1E97}" destId="{D8228EE7-D42E-425E-80BD-BB094224AB67}" srcOrd="0" destOrd="0" presId="urn:microsoft.com/office/officeart/2018/2/layout/IconLabelList"/>
    <dgm:cxn modelId="{32F75168-E52C-4ABC-B848-3B26DC79E4A6}" type="presParOf" srcId="{FD31226F-042A-47F1-A8D2-37C3B31B1E97}" destId="{D28E7FE5-04EC-41BA-AEFC-6B48E5B01701}" srcOrd="1" destOrd="0" presId="urn:microsoft.com/office/officeart/2018/2/layout/IconLabelList"/>
    <dgm:cxn modelId="{50CAD10C-4EF5-468B-9DEE-77DBEBD4C999}" type="presParOf" srcId="{FD31226F-042A-47F1-A8D2-37C3B31B1E97}" destId="{77314D63-DA00-4279-BD1E-A91FA69C3F8F}"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4508F-7794-441E-9B67-F27FE03D2F7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AB2DA24-D659-4929-BD93-EB32B7898C11}">
      <dgm:prSet/>
      <dgm:spPr/>
      <dgm:t>
        <a:bodyPr/>
        <a:lstStyle/>
        <a:p>
          <a:r>
            <a:rPr lang="en-US" b="1" dirty="0"/>
            <a:t>Integration for Low Bias: </a:t>
          </a:r>
          <a:r>
            <a:rPr lang="en-US" dirty="0"/>
            <a:t>In settings with low friending bias, increasing socioeconomic integration (exposure) can effectively boost EC.</a:t>
          </a:r>
        </a:p>
      </dgm:t>
    </dgm:pt>
    <dgm:pt modelId="{712827A0-3BBB-41DD-8BBC-ABEE6B6B63FC}" type="parTrans" cxnId="{F82175B5-CD61-48A3-AF61-6ACBCABE6AE7}">
      <dgm:prSet/>
      <dgm:spPr/>
      <dgm:t>
        <a:bodyPr/>
        <a:lstStyle/>
        <a:p>
          <a:endParaRPr lang="en-US"/>
        </a:p>
      </dgm:t>
    </dgm:pt>
    <dgm:pt modelId="{FFFAA372-369C-464A-B6B7-C51FF397FC29}" type="sibTrans" cxnId="{F82175B5-CD61-48A3-AF61-6ACBCABE6AE7}">
      <dgm:prSet/>
      <dgm:spPr/>
      <dgm:t>
        <a:bodyPr/>
        <a:lstStyle/>
        <a:p>
          <a:endParaRPr lang="en-US"/>
        </a:p>
      </dgm:t>
    </dgm:pt>
    <dgm:pt modelId="{9EE0E5E0-E678-4119-A53F-073E51204B6C}">
      <dgm:prSet/>
      <dgm:spPr/>
      <dgm:t>
        <a:bodyPr/>
        <a:lstStyle/>
        <a:p>
          <a:r>
            <a:rPr lang="en-US" b="1" dirty="0"/>
            <a:t>Addressing Bias Directly: </a:t>
          </a:r>
          <a:r>
            <a:rPr lang="en-US" dirty="0"/>
            <a:t>In settings with high friending bias, interventions should focus on reducing bias within existing groups to promote cross-SES friendships.</a:t>
          </a:r>
        </a:p>
      </dgm:t>
    </dgm:pt>
    <dgm:pt modelId="{D0DF51F2-458E-43A4-BAC1-BBF05869A087}" type="parTrans" cxnId="{E7778874-322F-4CFD-993E-297DC097381E}">
      <dgm:prSet/>
      <dgm:spPr/>
      <dgm:t>
        <a:bodyPr/>
        <a:lstStyle/>
        <a:p>
          <a:endParaRPr lang="en-US"/>
        </a:p>
      </dgm:t>
    </dgm:pt>
    <dgm:pt modelId="{A9B5F66C-50A4-4236-AF40-F8E9A613CF8E}" type="sibTrans" cxnId="{E7778874-322F-4CFD-993E-297DC097381E}">
      <dgm:prSet/>
      <dgm:spPr/>
      <dgm:t>
        <a:bodyPr/>
        <a:lstStyle/>
        <a:p>
          <a:endParaRPr lang="en-US"/>
        </a:p>
      </dgm:t>
    </dgm:pt>
    <dgm:pt modelId="{D119F055-AE1E-405B-82DF-048EA675A391}" type="pres">
      <dgm:prSet presAssocID="{D104508F-7794-441E-9B67-F27FE03D2F79}" presName="hierChild1" presStyleCnt="0">
        <dgm:presLayoutVars>
          <dgm:chPref val="1"/>
          <dgm:dir/>
          <dgm:animOne val="branch"/>
          <dgm:animLvl val="lvl"/>
          <dgm:resizeHandles/>
        </dgm:presLayoutVars>
      </dgm:prSet>
      <dgm:spPr/>
    </dgm:pt>
    <dgm:pt modelId="{D30C553F-ACF7-4618-889B-1CF5674B523A}" type="pres">
      <dgm:prSet presAssocID="{4AB2DA24-D659-4929-BD93-EB32B7898C11}" presName="hierRoot1" presStyleCnt="0"/>
      <dgm:spPr/>
    </dgm:pt>
    <dgm:pt modelId="{D0B403BA-C3F5-4EAF-B4AC-4BC09E08F9F7}" type="pres">
      <dgm:prSet presAssocID="{4AB2DA24-D659-4929-BD93-EB32B7898C11}" presName="composite" presStyleCnt="0"/>
      <dgm:spPr/>
    </dgm:pt>
    <dgm:pt modelId="{DE0CAFAF-FD58-4C89-BFB4-023D3C49523D}" type="pres">
      <dgm:prSet presAssocID="{4AB2DA24-D659-4929-BD93-EB32B7898C11}" presName="background" presStyleLbl="node0" presStyleIdx="0" presStyleCnt="2"/>
      <dgm:spPr/>
    </dgm:pt>
    <dgm:pt modelId="{683C28ED-97E9-4332-B44E-38EC508B9CA0}" type="pres">
      <dgm:prSet presAssocID="{4AB2DA24-D659-4929-BD93-EB32B7898C11}" presName="text" presStyleLbl="fgAcc0" presStyleIdx="0" presStyleCnt="2">
        <dgm:presLayoutVars>
          <dgm:chPref val="3"/>
        </dgm:presLayoutVars>
      </dgm:prSet>
      <dgm:spPr/>
    </dgm:pt>
    <dgm:pt modelId="{1F215EBB-56F5-4718-BCDD-E1DC25CC79E8}" type="pres">
      <dgm:prSet presAssocID="{4AB2DA24-D659-4929-BD93-EB32B7898C11}" presName="hierChild2" presStyleCnt="0"/>
      <dgm:spPr/>
    </dgm:pt>
    <dgm:pt modelId="{5273BB32-C638-4DD0-B025-33A4F6729F28}" type="pres">
      <dgm:prSet presAssocID="{9EE0E5E0-E678-4119-A53F-073E51204B6C}" presName="hierRoot1" presStyleCnt="0"/>
      <dgm:spPr/>
    </dgm:pt>
    <dgm:pt modelId="{51E86EFD-ED59-488E-B5EE-B7CA88A70D94}" type="pres">
      <dgm:prSet presAssocID="{9EE0E5E0-E678-4119-A53F-073E51204B6C}" presName="composite" presStyleCnt="0"/>
      <dgm:spPr/>
    </dgm:pt>
    <dgm:pt modelId="{D8213D8A-9503-4B88-BCD6-7661C59C247A}" type="pres">
      <dgm:prSet presAssocID="{9EE0E5E0-E678-4119-A53F-073E51204B6C}" presName="background" presStyleLbl="node0" presStyleIdx="1" presStyleCnt="2"/>
      <dgm:spPr/>
    </dgm:pt>
    <dgm:pt modelId="{6BEBAF60-0608-4E5A-B0C5-6C95447DA43B}" type="pres">
      <dgm:prSet presAssocID="{9EE0E5E0-E678-4119-A53F-073E51204B6C}" presName="text" presStyleLbl="fgAcc0" presStyleIdx="1" presStyleCnt="2">
        <dgm:presLayoutVars>
          <dgm:chPref val="3"/>
        </dgm:presLayoutVars>
      </dgm:prSet>
      <dgm:spPr/>
    </dgm:pt>
    <dgm:pt modelId="{B261E47E-7EB7-4CEB-BB81-D3B67A8603F1}" type="pres">
      <dgm:prSet presAssocID="{9EE0E5E0-E678-4119-A53F-073E51204B6C}" presName="hierChild2" presStyleCnt="0"/>
      <dgm:spPr/>
    </dgm:pt>
  </dgm:ptLst>
  <dgm:cxnLst>
    <dgm:cxn modelId="{43225400-3172-4D98-A821-B386E62D0225}" type="presOf" srcId="{4AB2DA24-D659-4929-BD93-EB32B7898C11}" destId="{683C28ED-97E9-4332-B44E-38EC508B9CA0}" srcOrd="0" destOrd="0" presId="urn:microsoft.com/office/officeart/2005/8/layout/hierarchy1"/>
    <dgm:cxn modelId="{E7778874-322F-4CFD-993E-297DC097381E}" srcId="{D104508F-7794-441E-9B67-F27FE03D2F79}" destId="{9EE0E5E0-E678-4119-A53F-073E51204B6C}" srcOrd="1" destOrd="0" parTransId="{D0DF51F2-458E-43A4-BAC1-BBF05869A087}" sibTransId="{A9B5F66C-50A4-4236-AF40-F8E9A613CF8E}"/>
    <dgm:cxn modelId="{F82175B5-CD61-48A3-AF61-6ACBCABE6AE7}" srcId="{D104508F-7794-441E-9B67-F27FE03D2F79}" destId="{4AB2DA24-D659-4929-BD93-EB32B7898C11}" srcOrd="0" destOrd="0" parTransId="{712827A0-3BBB-41DD-8BBC-ABEE6B6B63FC}" sibTransId="{FFFAA372-369C-464A-B6B7-C51FF397FC29}"/>
    <dgm:cxn modelId="{E04657B6-16FA-4E1C-95CF-994BB09CE7E4}" type="presOf" srcId="{D104508F-7794-441E-9B67-F27FE03D2F79}" destId="{D119F055-AE1E-405B-82DF-048EA675A391}" srcOrd="0" destOrd="0" presId="urn:microsoft.com/office/officeart/2005/8/layout/hierarchy1"/>
    <dgm:cxn modelId="{112711D0-5CE2-49F7-9EAA-2C8CB5876F38}" type="presOf" srcId="{9EE0E5E0-E678-4119-A53F-073E51204B6C}" destId="{6BEBAF60-0608-4E5A-B0C5-6C95447DA43B}" srcOrd="0" destOrd="0" presId="urn:microsoft.com/office/officeart/2005/8/layout/hierarchy1"/>
    <dgm:cxn modelId="{C9D1712C-C8AC-45DB-9378-452BB3A6D413}" type="presParOf" srcId="{D119F055-AE1E-405B-82DF-048EA675A391}" destId="{D30C553F-ACF7-4618-889B-1CF5674B523A}" srcOrd="0" destOrd="0" presId="urn:microsoft.com/office/officeart/2005/8/layout/hierarchy1"/>
    <dgm:cxn modelId="{D2313885-3DCF-40E9-91EB-7D4A5832AB7C}" type="presParOf" srcId="{D30C553F-ACF7-4618-889B-1CF5674B523A}" destId="{D0B403BA-C3F5-4EAF-B4AC-4BC09E08F9F7}" srcOrd="0" destOrd="0" presId="urn:microsoft.com/office/officeart/2005/8/layout/hierarchy1"/>
    <dgm:cxn modelId="{834CC99B-8FEE-45C0-A21B-4771F862B25F}" type="presParOf" srcId="{D0B403BA-C3F5-4EAF-B4AC-4BC09E08F9F7}" destId="{DE0CAFAF-FD58-4C89-BFB4-023D3C49523D}" srcOrd="0" destOrd="0" presId="urn:microsoft.com/office/officeart/2005/8/layout/hierarchy1"/>
    <dgm:cxn modelId="{0464DCE6-9250-4718-BFF6-322B27E8CD17}" type="presParOf" srcId="{D0B403BA-C3F5-4EAF-B4AC-4BC09E08F9F7}" destId="{683C28ED-97E9-4332-B44E-38EC508B9CA0}" srcOrd="1" destOrd="0" presId="urn:microsoft.com/office/officeart/2005/8/layout/hierarchy1"/>
    <dgm:cxn modelId="{71B0C0B0-07F3-4BC5-A84F-A5F22359B45F}" type="presParOf" srcId="{D30C553F-ACF7-4618-889B-1CF5674B523A}" destId="{1F215EBB-56F5-4718-BCDD-E1DC25CC79E8}" srcOrd="1" destOrd="0" presId="urn:microsoft.com/office/officeart/2005/8/layout/hierarchy1"/>
    <dgm:cxn modelId="{7157F306-113D-4D6A-9EC0-4C13C9CC0E6F}" type="presParOf" srcId="{D119F055-AE1E-405B-82DF-048EA675A391}" destId="{5273BB32-C638-4DD0-B025-33A4F6729F28}" srcOrd="1" destOrd="0" presId="urn:microsoft.com/office/officeart/2005/8/layout/hierarchy1"/>
    <dgm:cxn modelId="{4FDCAE58-5A93-4743-ABC8-E433B41BE5D0}" type="presParOf" srcId="{5273BB32-C638-4DD0-B025-33A4F6729F28}" destId="{51E86EFD-ED59-488E-B5EE-B7CA88A70D94}" srcOrd="0" destOrd="0" presId="urn:microsoft.com/office/officeart/2005/8/layout/hierarchy1"/>
    <dgm:cxn modelId="{851F3CDE-CE9C-4CFA-856F-4BD0C3847BAA}" type="presParOf" srcId="{51E86EFD-ED59-488E-B5EE-B7CA88A70D94}" destId="{D8213D8A-9503-4B88-BCD6-7661C59C247A}" srcOrd="0" destOrd="0" presId="urn:microsoft.com/office/officeart/2005/8/layout/hierarchy1"/>
    <dgm:cxn modelId="{40433913-2ED8-44E4-B394-A8A083F01342}" type="presParOf" srcId="{51E86EFD-ED59-488E-B5EE-B7CA88A70D94}" destId="{6BEBAF60-0608-4E5A-B0C5-6C95447DA43B}" srcOrd="1" destOrd="0" presId="urn:microsoft.com/office/officeart/2005/8/layout/hierarchy1"/>
    <dgm:cxn modelId="{C0B9248C-1D34-4B97-9E43-CBBBD58879EF}" type="presParOf" srcId="{5273BB32-C638-4DD0-B025-33A4F6729F28}" destId="{B261E47E-7EB7-4CEB-BB81-D3B67A8603F1}"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047FDC-AE8F-4C15-B8B6-C40E736890B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80E28AF-1304-4E83-94D5-62B82C680E09}">
      <dgm:prSet/>
      <dgm:spPr/>
      <dgm:t>
        <a:bodyPr/>
        <a:lstStyle/>
        <a:p>
          <a:pPr>
            <a:lnSpc>
              <a:spcPct val="100000"/>
            </a:lnSpc>
          </a:pPr>
          <a:r>
            <a:rPr lang="en-US" b="1"/>
            <a:t>Infection Population: </a:t>
          </a:r>
          <a:r>
            <a:rPr lang="en-US"/>
            <a:t>Measured as the number of individuals currently infected at a given time, expressed per 1,000 individuals in the population.</a:t>
          </a:r>
        </a:p>
      </dgm:t>
    </dgm:pt>
    <dgm:pt modelId="{33B0F839-0032-400A-9A2B-FB7681DFD1E6}" type="parTrans" cxnId="{AC333DDD-28D5-467C-8DA8-2EAA8EA9895A}">
      <dgm:prSet/>
      <dgm:spPr/>
      <dgm:t>
        <a:bodyPr/>
        <a:lstStyle/>
        <a:p>
          <a:endParaRPr lang="en-US"/>
        </a:p>
      </dgm:t>
    </dgm:pt>
    <dgm:pt modelId="{0D438F7D-E07E-4CF0-BF29-569E70BA0150}" type="sibTrans" cxnId="{AC333DDD-28D5-467C-8DA8-2EAA8EA9895A}">
      <dgm:prSet/>
      <dgm:spPr/>
      <dgm:t>
        <a:bodyPr/>
        <a:lstStyle/>
        <a:p>
          <a:pPr>
            <a:lnSpc>
              <a:spcPct val="100000"/>
            </a:lnSpc>
          </a:pPr>
          <a:endParaRPr lang="en-US"/>
        </a:p>
      </dgm:t>
    </dgm:pt>
    <dgm:pt modelId="{491A0CCE-BF32-480A-9134-D43F85C2CD52}">
      <dgm:prSet/>
      <dgm:spPr/>
      <dgm:t>
        <a:bodyPr/>
        <a:lstStyle/>
        <a:p>
          <a:pPr>
            <a:lnSpc>
              <a:spcPct val="100000"/>
            </a:lnSpc>
          </a:pPr>
          <a:r>
            <a:rPr lang="en-US" b="1"/>
            <a:t>Susceptible Population: </a:t>
          </a:r>
          <a:r>
            <a:rPr lang="en-US"/>
            <a:t>Defined as the number of individuals who are not infected and are at risk of contracting the disease.</a:t>
          </a:r>
        </a:p>
      </dgm:t>
    </dgm:pt>
    <dgm:pt modelId="{0F662628-0687-412C-9F22-8E32528FBFB8}" type="parTrans" cxnId="{B061A0AC-9FDC-4F74-BF11-7D3C34FA08B9}">
      <dgm:prSet/>
      <dgm:spPr/>
      <dgm:t>
        <a:bodyPr/>
        <a:lstStyle/>
        <a:p>
          <a:endParaRPr lang="en-US"/>
        </a:p>
      </dgm:t>
    </dgm:pt>
    <dgm:pt modelId="{D681610A-E5DA-4B37-ACFF-5CDAF41202A9}" type="sibTrans" cxnId="{B061A0AC-9FDC-4F74-BF11-7D3C34FA08B9}">
      <dgm:prSet/>
      <dgm:spPr/>
      <dgm:t>
        <a:bodyPr/>
        <a:lstStyle/>
        <a:p>
          <a:pPr>
            <a:lnSpc>
              <a:spcPct val="100000"/>
            </a:lnSpc>
          </a:pPr>
          <a:endParaRPr lang="en-US"/>
        </a:p>
      </dgm:t>
    </dgm:pt>
    <dgm:pt modelId="{3EA706E0-95FC-40D3-9228-338E82836D50}">
      <dgm:prSet/>
      <dgm:spPr/>
      <dgm:t>
        <a:bodyPr/>
        <a:lstStyle/>
        <a:p>
          <a:pPr>
            <a:lnSpc>
              <a:spcPct val="100000"/>
            </a:lnSpc>
          </a:pPr>
          <a:r>
            <a:rPr lang="en-US" b="1"/>
            <a:t>Latent Period: </a:t>
          </a:r>
          <a:r>
            <a:rPr lang="en-US"/>
            <a:t>The duration during which individuals are infected but not yet infectious. This period is crucial for understanding the dynamics of disease spread.</a:t>
          </a:r>
        </a:p>
      </dgm:t>
    </dgm:pt>
    <dgm:pt modelId="{FCB87FE5-ACDE-4B6F-95D0-59DAA6E45C07}" type="parTrans" cxnId="{E6A9AA4A-9927-4154-8B10-7E3D524CDB8F}">
      <dgm:prSet/>
      <dgm:spPr/>
      <dgm:t>
        <a:bodyPr/>
        <a:lstStyle/>
        <a:p>
          <a:endParaRPr lang="en-US"/>
        </a:p>
      </dgm:t>
    </dgm:pt>
    <dgm:pt modelId="{73FEFF73-5C72-44EA-A8A5-52F9451FFE9A}" type="sibTrans" cxnId="{E6A9AA4A-9927-4154-8B10-7E3D524CDB8F}">
      <dgm:prSet/>
      <dgm:spPr/>
      <dgm:t>
        <a:bodyPr/>
        <a:lstStyle/>
        <a:p>
          <a:pPr>
            <a:lnSpc>
              <a:spcPct val="100000"/>
            </a:lnSpc>
          </a:pPr>
          <a:endParaRPr lang="en-US"/>
        </a:p>
      </dgm:t>
    </dgm:pt>
    <dgm:pt modelId="{B9C1F4E8-E62C-4040-98D4-105A949512E8}">
      <dgm:prSet/>
      <dgm:spPr/>
      <dgm:t>
        <a:bodyPr/>
        <a:lstStyle/>
        <a:p>
          <a:pPr>
            <a:lnSpc>
              <a:spcPct val="100000"/>
            </a:lnSpc>
          </a:pPr>
          <a:r>
            <a:rPr lang="en-US" b="1"/>
            <a:t>Social Network Exposure (SNE): </a:t>
          </a:r>
          <a:r>
            <a:rPr lang="en-US"/>
            <a:t>Quantified based on the density of social ties within communities, measured through network analysis techniques. The SNE ranges from 0 to 1, where higher values indicate greater social andeconomic connectedness.</a:t>
          </a:r>
        </a:p>
      </dgm:t>
    </dgm:pt>
    <dgm:pt modelId="{2174C218-A56C-4AF7-8325-D3065BB4E218}" type="parTrans" cxnId="{3AC093B9-F684-4983-BAD3-0FC292D2981C}">
      <dgm:prSet/>
      <dgm:spPr/>
      <dgm:t>
        <a:bodyPr/>
        <a:lstStyle/>
        <a:p>
          <a:endParaRPr lang="en-US"/>
        </a:p>
      </dgm:t>
    </dgm:pt>
    <dgm:pt modelId="{AEF84265-D853-4B45-8130-555C1704F6F5}" type="sibTrans" cxnId="{3AC093B9-F684-4983-BAD3-0FC292D2981C}">
      <dgm:prSet/>
      <dgm:spPr/>
      <dgm:t>
        <a:bodyPr/>
        <a:lstStyle/>
        <a:p>
          <a:pPr>
            <a:lnSpc>
              <a:spcPct val="100000"/>
            </a:lnSpc>
          </a:pPr>
          <a:endParaRPr lang="en-US"/>
        </a:p>
      </dgm:t>
    </dgm:pt>
    <dgm:pt modelId="{4392522C-FC3B-4EAD-8F90-6D3ADF79C456}">
      <dgm:prSet/>
      <dgm:spPr/>
      <dgm:t>
        <a:bodyPr/>
        <a:lstStyle/>
        <a:p>
          <a:pPr>
            <a:lnSpc>
              <a:spcPct val="100000"/>
            </a:lnSpc>
          </a:pPr>
          <a:r>
            <a:rPr lang="en-US" b="1" dirty="0"/>
            <a:t>Clustering Coefficient: </a:t>
          </a:r>
          <a:r>
            <a:rPr lang="en-US" dirty="0"/>
            <a:t>Calculated to assess the degree of interconnectedness among individuals within social networks. Like SNE, the clustering coefficient ranges from 0 to 1, with higher values reflecting more tightly-knit social groups.</a:t>
          </a:r>
        </a:p>
      </dgm:t>
    </dgm:pt>
    <dgm:pt modelId="{FBE2DFB0-2F96-46CD-AA43-5FFC4EF3BE5A}" type="parTrans" cxnId="{1E0C52F8-93AB-4D71-81CB-5BCA65E73D2F}">
      <dgm:prSet/>
      <dgm:spPr/>
      <dgm:t>
        <a:bodyPr/>
        <a:lstStyle/>
        <a:p>
          <a:endParaRPr lang="en-US"/>
        </a:p>
      </dgm:t>
    </dgm:pt>
    <dgm:pt modelId="{23B589C4-CB4B-4FEB-A993-57BC20EC7CF6}" type="sibTrans" cxnId="{1E0C52F8-93AB-4D71-81CB-5BCA65E73D2F}">
      <dgm:prSet/>
      <dgm:spPr/>
      <dgm:t>
        <a:bodyPr/>
        <a:lstStyle/>
        <a:p>
          <a:endParaRPr lang="en-US"/>
        </a:p>
      </dgm:t>
    </dgm:pt>
    <dgm:pt modelId="{1EB33728-1668-4890-9FB1-090A2E416838}" type="pres">
      <dgm:prSet presAssocID="{A4047FDC-AE8F-4C15-B8B6-C40E736890B5}" presName="root" presStyleCnt="0">
        <dgm:presLayoutVars>
          <dgm:dir/>
          <dgm:resizeHandles val="exact"/>
        </dgm:presLayoutVars>
      </dgm:prSet>
      <dgm:spPr/>
    </dgm:pt>
    <dgm:pt modelId="{0240DCFB-15E1-4FBD-84F9-A965B53CA275}" type="pres">
      <dgm:prSet presAssocID="{A4047FDC-AE8F-4C15-B8B6-C40E736890B5}" presName="container" presStyleCnt="0">
        <dgm:presLayoutVars>
          <dgm:dir/>
          <dgm:resizeHandles val="exact"/>
        </dgm:presLayoutVars>
      </dgm:prSet>
      <dgm:spPr/>
    </dgm:pt>
    <dgm:pt modelId="{B6065A5D-ADFE-4701-B74E-5C5A090152AC}" type="pres">
      <dgm:prSet presAssocID="{180E28AF-1304-4E83-94D5-62B82C680E09}" presName="compNode" presStyleCnt="0"/>
      <dgm:spPr/>
    </dgm:pt>
    <dgm:pt modelId="{79DAEB29-A017-4149-A95D-9F127145CDA3}" type="pres">
      <dgm:prSet presAssocID="{180E28AF-1304-4E83-94D5-62B82C680E09}" presName="iconBgRect" presStyleLbl="bgShp" presStyleIdx="0" presStyleCnt="5"/>
      <dgm:spPr/>
    </dgm:pt>
    <dgm:pt modelId="{9C7DA675-EE0D-450B-809C-C0F175D4E561}" type="pres">
      <dgm:prSet presAssocID="{180E28AF-1304-4E83-94D5-62B82C680E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edle"/>
        </a:ext>
      </dgm:extLst>
    </dgm:pt>
    <dgm:pt modelId="{D007B5BD-3370-4B31-854E-36B1785E73D7}" type="pres">
      <dgm:prSet presAssocID="{180E28AF-1304-4E83-94D5-62B82C680E09}" presName="spaceRect" presStyleCnt="0"/>
      <dgm:spPr/>
    </dgm:pt>
    <dgm:pt modelId="{D1A91D8A-F71A-4783-AB32-5C9EC079542E}" type="pres">
      <dgm:prSet presAssocID="{180E28AF-1304-4E83-94D5-62B82C680E09}" presName="textRect" presStyleLbl="revTx" presStyleIdx="0" presStyleCnt="5">
        <dgm:presLayoutVars>
          <dgm:chMax val="1"/>
          <dgm:chPref val="1"/>
        </dgm:presLayoutVars>
      </dgm:prSet>
      <dgm:spPr/>
    </dgm:pt>
    <dgm:pt modelId="{CABF8BB1-BB39-4EE7-AE1A-457C2CD52604}" type="pres">
      <dgm:prSet presAssocID="{0D438F7D-E07E-4CF0-BF29-569E70BA0150}" presName="sibTrans" presStyleLbl="sibTrans2D1" presStyleIdx="0" presStyleCnt="0"/>
      <dgm:spPr/>
    </dgm:pt>
    <dgm:pt modelId="{63A04601-490F-4A0B-B976-B6DE478C7624}" type="pres">
      <dgm:prSet presAssocID="{491A0CCE-BF32-480A-9134-D43F85C2CD52}" presName="compNode" presStyleCnt="0"/>
      <dgm:spPr/>
    </dgm:pt>
    <dgm:pt modelId="{98E07441-EB65-4FB5-A3F7-0A21DEAA1CE3}" type="pres">
      <dgm:prSet presAssocID="{491A0CCE-BF32-480A-9134-D43F85C2CD52}" presName="iconBgRect" presStyleLbl="bgShp" presStyleIdx="1" presStyleCnt="5"/>
      <dgm:spPr/>
    </dgm:pt>
    <dgm:pt modelId="{C03393B1-857A-4942-87A5-0B122D1AD3EB}" type="pres">
      <dgm:prSet presAssocID="{491A0CCE-BF32-480A-9134-D43F85C2CD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
        </a:ext>
      </dgm:extLst>
    </dgm:pt>
    <dgm:pt modelId="{6E0CF86A-959D-4FAC-BA46-1A857316A0EB}" type="pres">
      <dgm:prSet presAssocID="{491A0CCE-BF32-480A-9134-D43F85C2CD52}" presName="spaceRect" presStyleCnt="0"/>
      <dgm:spPr/>
    </dgm:pt>
    <dgm:pt modelId="{50E1C892-AE82-478D-BC50-6D101FFFAA3E}" type="pres">
      <dgm:prSet presAssocID="{491A0CCE-BF32-480A-9134-D43F85C2CD52}" presName="textRect" presStyleLbl="revTx" presStyleIdx="1" presStyleCnt="5">
        <dgm:presLayoutVars>
          <dgm:chMax val="1"/>
          <dgm:chPref val="1"/>
        </dgm:presLayoutVars>
      </dgm:prSet>
      <dgm:spPr/>
    </dgm:pt>
    <dgm:pt modelId="{A4F62DC5-8E60-49B4-8776-5DDB2ACF6443}" type="pres">
      <dgm:prSet presAssocID="{D681610A-E5DA-4B37-ACFF-5CDAF41202A9}" presName="sibTrans" presStyleLbl="sibTrans2D1" presStyleIdx="0" presStyleCnt="0"/>
      <dgm:spPr/>
    </dgm:pt>
    <dgm:pt modelId="{13D68DEC-867E-48CA-9148-FC7B723F8322}" type="pres">
      <dgm:prSet presAssocID="{3EA706E0-95FC-40D3-9228-338E82836D50}" presName="compNode" presStyleCnt="0"/>
      <dgm:spPr/>
    </dgm:pt>
    <dgm:pt modelId="{CD987D81-E7AB-4C17-8751-209EA8AF642E}" type="pres">
      <dgm:prSet presAssocID="{3EA706E0-95FC-40D3-9228-338E82836D50}" presName="iconBgRect" presStyleLbl="bgShp" presStyleIdx="2" presStyleCnt="5"/>
      <dgm:spPr/>
    </dgm:pt>
    <dgm:pt modelId="{6B5879D2-6C2E-447F-A00C-831E0A19AB0D}" type="pres">
      <dgm:prSet presAssocID="{3EA706E0-95FC-40D3-9228-338E82836D5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tor"/>
        </a:ext>
      </dgm:extLst>
    </dgm:pt>
    <dgm:pt modelId="{7436A265-E31A-4C77-A82A-915C61ED7649}" type="pres">
      <dgm:prSet presAssocID="{3EA706E0-95FC-40D3-9228-338E82836D50}" presName="spaceRect" presStyleCnt="0"/>
      <dgm:spPr/>
    </dgm:pt>
    <dgm:pt modelId="{AFDB5B0E-9735-46AF-95FD-D9208BF9536B}" type="pres">
      <dgm:prSet presAssocID="{3EA706E0-95FC-40D3-9228-338E82836D50}" presName="textRect" presStyleLbl="revTx" presStyleIdx="2" presStyleCnt="5">
        <dgm:presLayoutVars>
          <dgm:chMax val="1"/>
          <dgm:chPref val="1"/>
        </dgm:presLayoutVars>
      </dgm:prSet>
      <dgm:spPr/>
    </dgm:pt>
    <dgm:pt modelId="{04A0AD0B-1A2C-41A4-B686-6EF5281AD6B3}" type="pres">
      <dgm:prSet presAssocID="{73FEFF73-5C72-44EA-A8A5-52F9451FFE9A}" presName="sibTrans" presStyleLbl="sibTrans2D1" presStyleIdx="0" presStyleCnt="0"/>
      <dgm:spPr/>
    </dgm:pt>
    <dgm:pt modelId="{02B8AF14-DF4C-456E-8910-58E19164018A}" type="pres">
      <dgm:prSet presAssocID="{B9C1F4E8-E62C-4040-98D4-105A949512E8}" presName="compNode" presStyleCnt="0"/>
      <dgm:spPr/>
    </dgm:pt>
    <dgm:pt modelId="{CB32E400-2A44-405F-B275-1A5509BAB5B6}" type="pres">
      <dgm:prSet presAssocID="{B9C1F4E8-E62C-4040-98D4-105A949512E8}" presName="iconBgRect" presStyleLbl="bgShp" presStyleIdx="3" presStyleCnt="5"/>
      <dgm:spPr/>
    </dgm:pt>
    <dgm:pt modelId="{B23FAF28-5E41-4F3F-875C-4548B8CF8835}" type="pres">
      <dgm:prSet presAssocID="{B9C1F4E8-E62C-4040-98D4-105A949512E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ial Network"/>
        </a:ext>
      </dgm:extLst>
    </dgm:pt>
    <dgm:pt modelId="{436D40FE-98D6-42BC-A251-F843106AD9A2}" type="pres">
      <dgm:prSet presAssocID="{B9C1F4E8-E62C-4040-98D4-105A949512E8}" presName="spaceRect" presStyleCnt="0"/>
      <dgm:spPr/>
    </dgm:pt>
    <dgm:pt modelId="{065A53B3-7A19-443D-8882-9E4EFBE0541D}" type="pres">
      <dgm:prSet presAssocID="{B9C1F4E8-E62C-4040-98D4-105A949512E8}" presName="textRect" presStyleLbl="revTx" presStyleIdx="3" presStyleCnt="5">
        <dgm:presLayoutVars>
          <dgm:chMax val="1"/>
          <dgm:chPref val="1"/>
        </dgm:presLayoutVars>
      </dgm:prSet>
      <dgm:spPr/>
    </dgm:pt>
    <dgm:pt modelId="{E924F2F4-F5F5-44A9-B268-84EACDF89F15}" type="pres">
      <dgm:prSet presAssocID="{AEF84265-D853-4B45-8130-555C1704F6F5}" presName="sibTrans" presStyleLbl="sibTrans2D1" presStyleIdx="0" presStyleCnt="0"/>
      <dgm:spPr/>
    </dgm:pt>
    <dgm:pt modelId="{A3199E6C-92DC-4742-9BD5-796DCFCF04A2}" type="pres">
      <dgm:prSet presAssocID="{4392522C-FC3B-4EAD-8F90-6D3ADF79C456}" presName="compNode" presStyleCnt="0"/>
      <dgm:spPr/>
    </dgm:pt>
    <dgm:pt modelId="{6F9594FB-D16A-492E-8D18-D7DE15A2B72D}" type="pres">
      <dgm:prSet presAssocID="{4392522C-FC3B-4EAD-8F90-6D3ADF79C456}" presName="iconBgRect" presStyleLbl="bgShp" presStyleIdx="4" presStyleCnt="5"/>
      <dgm:spPr/>
    </dgm:pt>
    <dgm:pt modelId="{E7D9CEEE-C868-4E1F-92C6-DACEB75F75DC}" type="pres">
      <dgm:prSet presAssocID="{4392522C-FC3B-4EAD-8F90-6D3ADF79C45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A6ED02D5-132F-4774-B1B5-C6368EB9BC87}" type="pres">
      <dgm:prSet presAssocID="{4392522C-FC3B-4EAD-8F90-6D3ADF79C456}" presName="spaceRect" presStyleCnt="0"/>
      <dgm:spPr/>
    </dgm:pt>
    <dgm:pt modelId="{F70E47C6-F96F-4140-A8BB-21ACBDB5F139}" type="pres">
      <dgm:prSet presAssocID="{4392522C-FC3B-4EAD-8F90-6D3ADF79C456}" presName="textRect" presStyleLbl="revTx" presStyleIdx="4" presStyleCnt="5">
        <dgm:presLayoutVars>
          <dgm:chMax val="1"/>
          <dgm:chPref val="1"/>
        </dgm:presLayoutVars>
      </dgm:prSet>
      <dgm:spPr/>
    </dgm:pt>
  </dgm:ptLst>
  <dgm:cxnLst>
    <dgm:cxn modelId="{8B9C8438-068B-45BF-8044-D112C21FA03B}" type="presOf" srcId="{D681610A-E5DA-4B37-ACFF-5CDAF41202A9}" destId="{A4F62DC5-8E60-49B4-8776-5DDB2ACF6443}" srcOrd="0" destOrd="0" presId="urn:microsoft.com/office/officeart/2018/2/layout/IconCircleList"/>
    <dgm:cxn modelId="{FABADB62-DFD9-4D0E-8E2D-1E90FF837C79}" type="presOf" srcId="{A4047FDC-AE8F-4C15-B8B6-C40E736890B5}" destId="{1EB33728-1668-4890-9FB1-090A2E416838}" srcOrd="0" destOrd="0" presId="urn:microsoft.com/office/officeart/2018/2/layout/IconCircleList"/>
    <dgm:cxn modelId="{E6A9AA4A-9927-4154-8B10-7E3D524CDB8F}" srcId="{A4047FDC-AE8F-4C15-B8B6-C40E736890B5}" destId="{3EA706E0-95FC-40D3-9228-338E82836D50}" srcOrd="2" destOrd="0" parTransId="{FCB87FE5-ACDE-4B6F-95D0-59DAA6E45C07}" sibTransId="{73FEFF73-5C72-44EA-A8A5-52F9451FFE9A}"/>
    <dgm:cxn modelId="{9CDDF34B-DB0A-4FAF-8CE8-2007DCF7E6F1}" type="presOf" srcId="{491A0CCE-BF32-480A-9134-D43F85C2CD52}" destId="{50E1C892-AE82-478D-BC50-6D101FFFAA3E}" srcOrd="0" destOrd="0" presId="urn:microsoft.com/office/officeart/2018/2/layout/IconCircleList"/>
    <dgm:cxn modelId="{83CF119E-83A1-4C87-A750-3F4B0CC1755F}" type="presOf" srcId="{4392522C-FC3B-4EAD-8F90-6D3ADF79C456}" destId="{F70E47C6-F96F-4140-A8BB-21ACBDB5F139}" srcOrd="0" destOrd="0" presId="urn:microsoft.com/office/officeart/2018/2/layout/IconCircleList"/>
    <dgm:cxn modelId="{A4444FA0-BA9B-4D40-9922-686C7CB6EBA8}" type="presOf" srcId="{B9C1F4E8-E62C-4040-98D4-105A949512E8}" destId="{065A53B3-7A19-443D-8882-9E4EFBE0541D}" srcOrd="0" destOrd="0" presId="urn:microsoft.com/office/officeart/2018/2/layout/IconCircleList"/>
    <dgm:cxn modelId="{7C1513A3-7544-457E-8466-9B8704E7F1F3}" type="presOf" srcId="{0D438F7D-E07E-4CF0-BF29-569E70BA0150}" destId="{CABF8BB1-BB39-4EE7-AE1A-457C2CD52604}" srcOrd="0" destOrd="0" presId="urn:microsoft.com/office/officeart/2018/2/layout/IconCircleList"/>
    <dgm:cxn modelId="{B061A0AC-9FDC-4F74-BF11-7D3C34FA08B9}" srcId="{A4047FDC-AE8F-4C15-B8B6-C40E736890B5}" destId="{491A0CCE-BF32-480A-9134-D43F85C2CD52}" srcOrd="1" destOrd="0" parTransId="{0F662628-0687-412C-9F22-8E32528FBFB8}" sibTransId="{D681610A-E5DA-4B37-ACFF-5CDAF41202A9}"/>
    <dgm:cxn modelId="{612667B3-167C-499B-948E-DADCD7A54B11}" type="presOf" srcId="{73FEFF73-5C72-44EA-A8A5-52F9451FFE9A}" destId="{04A0AD0B-1A2C-41A4-B686-6EF5281AD6B3}" srcOrd="0" destOrd="0" presId="urn:microsoft.com/office/officeart/2018/2/layout/IconCircleList"/>
    <dgm:cxn modelId="{3AC093B9-F684-4983-BAD3-0FC292D2981C}" srcId="{A4047FDC-AE8F-4C15-B8B6-C40E736890B5}" destId="{B9C1F4E8-E62C-4040-98D4-105A949512E8}" srcOrd="3" destOrd="0" parTransId="{2174C218-A56C-4AF7-8325-D3065BB4E218}" sibTransId="{AEF84265-D853-4B45-8130-555C1704F6F5}"/>
    <dgm:cxn modelId="{9200F0BA-D6EB-43A2-AFB7-52D595555D72}" type="presOf" srcId="{180E28AF-1304-4E83-94D5-62B82C680E09}" destId="{D1A91D8A-F71A-4783-AB32-5C9EC079542E}" srcOrd="0" destOrd="0" presId="urn:microsoft.com/office/officeart/2018/2/layout/IconCircleList"/>
    <dgm:cxn modelId="{158D5ABC-257C-4153-AF07-5A80D5B97343}" type="presOf" srcId="{3EA706E0-95FC-40D3-9228-338E82836D50}" destId="{AFDB5B0E-9735-46AF-95FD-D9208BF9536B}" srcOrd="0" destOrd="0" presId="urn:microsoft.com/office/officeart/2018/2/layout/IconCircleList"/>
    <dgm:cxn modelId="{AC333DDD-28D5-467C-8DA8-2EAA8EA9895A}" srcId="{A4047FDC-AE8F-4C15-B8B6-C40E736890B5}" destId="{180E28AF-1304-4E83-94D5-62B82C680E09}" srcOrd="0" destOrd="0" parTransId="{33B0F839-0032-400A-9A2B-FB7681DFD1E6}" sibTransId="{0D438F7D-E07E-4CF0-BF29-569E70BA0150}"/>
    <dgm:cxn modelId="{3CC458EF-403C-46A1-912D-E5097D0D3DF2}" type="presOf" srcId="{AEF84265-D853-4B45-8130-555C1704F6F5}" destId="{E924F2F4-F5F5-44A9-B268-84EACDF89F15}" srcOrd="0" destOrd="0" presId="urn:microsoft.com/office/officeart/2018/2/layout/IconCircleList"/>
    <dgm:cxn modelId="{1E0C52F8-93AB-4D71-81CB-5BCA65E73D2F}" srcId="{A4047FDC-AE8F-4C15-B8B6-C40E736890B5}" destId="{4392522C-FC3B-4EAD-8F90-6D3ADF79C456}" srcOrd="4" destOrd="0" parTransId="{FBE2DFB0-2F96-46CD-AA43-5FFC4EF3BE5A}" sibTransId="{23B589C4-CB4B-4FEB-A993-57BC20EC7CF6}"/>
    <dgm:cxn modelId="{A9BD2B86-A492-4FA0-A7E8-1007F27FE8F5}" type="presParOf" srcId="{1EB33728-1668-4890-9FB1-090A2E416838}" destId="{0240DCFB-15E1-4FBD-84F9-A965B53CA275}" srcOrd="0" destOrd="0" presId="urn:microsoft.com/office/officeart/2018/2/layout/IconCircleList"/>
    <dgm:cxn modelId="{950B5E7B-EE70-4F5B-8CEB-258E419E344D}" type="presParOf" srcId="{0240DCFB-15E1-4FBD-84F9-A965B53CA275}" destId="{B6065A5D-ADFE-4701-B74E-5C5A090152AC}" srcOrd="0" destOrd="0" presId="urn:microsoft.com/office/officeart/2018/2/layout/IconCircleList"/>
    <dgm:cxn modelId="{A1E8714E-98F9-495D-AC94-E9E6A8CF1D06}" type="presParOf" srcId="{B6065A5D-ADFE-4701-B74E-5C5A090152AC}" destId="{79DAEB29-A017-4149-A95D-9F127145CDA3}" srcOrd="0" destOrd="0" presId="urn:microsoft.com/office/officeart/2018/2/layout/IconCircleList"/>
    <dgm:cxn modelId="{910636CB-4279-4521-A64A-BAA9E1E0919E}" type="presParOf" srcId="{B6065A5D-ADFE-4701-B74E-5C5A090152AC}" destId="{9C7DA675-EE0D-450B-809C-C0F175D4E561}" srcOrd="1" destOrd="0" presId="urn:microsoft.com/office/officeart/2018/2/layout/IconCircleList"/>
    <dgm:cxn modelId="{CCE139FB-7024-43C7-9FEA-92394A53974A}" type="presParOf" srcId="{B6065A5D-ADFE-4701-B74E-5C5A090152AC}" destId="{D007B5BD-3370-4B31-854E-36B1785E73D7}" srcOrd="2" destOrd="0" presId="urn:microsoft.com/office/officeart/2018/2/layout/IconCircleList"/>
    <dgm:cxn modelId="{0AC86725-F119-4D52-9288-9C9A7C381735}" type="presParOf" srcId="{B6065A5D-ADFE-4701-B74E-5C5A090152AC}" destId="{D1A91D8A-F71A-4783-AB32-5C9EC079542E}" srcOrd="3" destOrd="0" presId="urn:microsoft.com/office/officeart/2018/2/layout/IconCircleList"/>
    <dgm:cxn modelId="{276D90A6-F060-41DC-8517-E316FC6F4B7F}" type="presParOf" srcId="{0240DCFB-15E1-4FBD-84F9-A965B53CA275}" destId="{CABF8BB1-BB39-4EE7-AE1A-457C2CD52604}" srcOrd="1" destOrd="0" presId="urn:microsoft.com/office/officeart/2018/2/layout/IconCircleList"/>
    <dgm:cxn modelId="{F303C77D-4DB5-47D4-97BD-D17CB24C80CC}" type="presParOf" srcId="{0240DCFB-15E1-4FBD-84F9-A965B53CA275}" destId="{63A04601-490F-4A0B-B976-B6DE478C7624}" srcOrd="2" destOrd="0" presId="urn:microsoft.com/office/officeart/2018/2/layout/IconCircleList"/>
    <dgm:cxn modelId="{84A43F89-F105-48FB-84D3-6B647EA2D07C}" type="presParOf" srcId="{63A04601-490F-4A0B-B976-B6DE478C7624}" destId="{98E07441-EB65-4FB5-A3F7-0A21DEAA1CE3}" srcOrd="0" destOrd="0" presId="urn:microsoft.com/office/officeart/2018/2/layout/IconCircleList"/>
    <dgm:cxn modelId="{32A8676B-416A-40E6-A58B-0A8EAB609B7E}" type="presParOf" srcId="{63A04601-490F-4A0B-B976-B6DE478C7624}" destId="{C03393B1-857A-4942-87A5-0B122D1AD3EB}" srcOrd="1" destOrd="0" presId="urn:microsoft.com/office/officeart/2018/2/layout/IconCircleList"/>
    <dgm:cxn modelId="{D384226C-3538-41C2-A831-0D989BFA7E05}" type="presParOf" srcId="{63A04601-490F-4A0B-B976-B6DE478C7624}" destId="{6E0CF86A-959D-4FAC-BA46-1A857316A0EB}" srcOrd="2" destOrd="0" presId="urn:microsoft.com/office/officeart/2018/2/layout/IconCircleList"/>
    <dgm:cxn modelId="{C03AB18D-BF4D-4933-B229-3218EA2680C1}" type="presParOf" srcId="{63A04601-490F-4A0B-B976-B6DE478C7624}" destId="{50E1C892-AE82-478D-BC50-6D101FFFAA3E}" srcOrd="3" destOrd="0" presId="urn:microsoft.com/office/officeart/2018/2/layout/IconCircleList"/>
    <dgm:cxn modelId="{C13075E0-72C8-4193-A062-341EE400FF23}" type="presParOf" srcId="{0240DCFB-15E1-4FBD-84F9-A965B53CA275}" destId="{A4F62DC5-8E60-49B4-8776-5DDB2ACF6443}" srcOrd="3" destOrd="0" presId="urn:microsoft.com/office/officeart/2018/2/layout/IconCircleList"/>
    <dgm:cxn modelId="{9CF4D438-E762-476D-B278-A6776CF1A66D}" type="presParOf" srcId="{0240DCFB-15E1-4FBD-84F9-A965B53CA275}" destId="{13D68DEC-867E-48CA-9148-FC7B723F8322}" srcOrd="4" destOrd="0" presId="urn:microsoft.com/office/officeart/2018/2/layout/IconCircleList"/>
    <dgm:cxn modelId="{05E2344E-1E1E-456A-9CF8-5FDADC03F0BA}" type="presParOf" srcId="{13D68DEC-867E-48CA-9148-FC7B723F8322}" destId="{CD987D81-E7AB-4C17-8751-209EA8AF642E}" srcOrd="0" destOrd="0" presId="urn:microsoft.com/office/officeart/2018/2/layout/IconCircleList"/>
    <dgm:cxn modelId="{26BDD39A-F06D-400C-AE75-4751BA7E6D18}" type="presParOf" srcId="{13D68DEC-867E-48CA-9148-FC7B723F8322}" destId="{6B5879D2-6C2E-447F-A00C-831E0A19AB0D}" srcOrd="1" destOrd="0" presId="urn:microsoft.com/office/officeart/2018/2/layout/IconCircleList"/>
    <dgm:cxn modelId="{BBED1614-DA76-47B1-B6A8-325EAA0F5D69}" type="presParOf" srcId="{13D68DEC-867E-48CA-9148-FC7B723F8322}" destId="{7436A265-E31A-4C77-A82A-915C61ED7649}" srcOrd="2" destOrd="0" presId="urn:microsoft.com/office/officeart/2018/2/layout/IconCircleList"/>
    <dgm:cxn modelId="{94A9BB4C-551B-41BA-9015-5A01F84DFBB0}" type="presParOf" srcId="{13D68DEC-867E-48CA-9148-FC7B723F8322}" destId="{AFDB5B0E-9735-46AF-95FD-D9208BF9536B}" srcOrd="3" destOrd="0" presId="urn:microsoft.com/office/officeart/2018/2/layout/IconCircleList"/>
    <dgm:cxn modelId="{5C57670B-0130-48F1-9854-63DB5365B559}" type="presParOf" srcId="{0240DCFB-15E1-4FBD-84F9-A965B53CA275}" destId="{04A0AD0B-1A2C-41A4-B686-6EF5281AD6B3}" srcOrd="5" destOrd="0" presId="urn:microsoft.com/office/officeart/2018/2/layout/IconCircleList"/>
    <dgm:cxn modelId="{9F95FCE3-2262-4462-BCD9-1C105FABB21F}" type="presParOf" srcId="{0240DCFB-15E1-4FBD-84F9-A965B53CA275}" destId="{02B8AF14-DF4C-456E-8910-58E19164018A}" srcOrd="6" destOrd="0" presId="urn:microsoft.com/office/officeart/2018/2/layout/IconCircleList"/>
    <dgm:cxn modelId="{F7B4F660-0E5B-4A80-A49D-71E889389628}" type="presParOf" srcId="{02B8AF14-DF4C-456E-8910-58E19164018A}" destId="{CB32E400-2A44-405F-B275-1A5509BAB5B6}" srcOrd="0" destOrd="0" presId="urn:microsoft.com/office/officeart/2018/2/layout/IconCircleList"/>
    <dgm:cxn modelId="{F89CD383-84FB-4073-83D0-570DF74DCE28}" type="presParOf" srcId="{02B8AF14-DF4C-456E-8910-58E19164018A}" destId="{B23FAF28-5E41-4F3F-875C-4548B8CF8835}" srcOrd="1" destOrd="0" presId="urn:microsoft.com/office/officeart/2018/2/layout/IconCircleList"/>
    <dgm:cxn modelId="{7C3D0365-73F4-4D09-BC53-461E39B01F54}" type="presParOf" srcId="{02B8AF14-DF4C-456E-8910-58E19164018A}" destId="{436D40FE-98D6-42BC-A251-F843106AD9A2}" srcOrd="2" destOrd="0" presId="urn:microsoft.com/office/officeart/2018/2/layout/IconCircleList"/>
    <dgm:cxn modelId="{47F7C85E-48FA-46B1-8DFD-19B7B4D8DC6F}" type="presParOf" srcId="{02B8AF14-DF4C-456E-8910-58E19164018A}" destId="{065A53B3-7A19-443D-8882-9E4EFBE0541D}" srcOrd="3" destOrd="0" presId="urn:microsoft.com/office/officeart/2018/2/layout/IconCircleList"/>
    <dgm:cxn modelId="{C53CD02D-9508-4C6E-AA1C-B1F3321FB2AC}" type="presParOf" srcId="{0240DCFB-15E1-4FBD-84F9-A965B53CA275}" destId="{E924F2F4-F5F5-44A9-B268-84EACDF89F15}" srcOrd="7" destOrd="0" presId="urn:microsoft.com/office/officeart/2018/2/layout/IconCircleList"/>
    <dgm:cxn modelId="{67D5CC65-8C89-40B8-A97C-00BD7C56204F}" type="presParOf" srcId="{0240DCFB-15E1-4FBD-84F9-A965B53CA275}" destId="{A3199E6C-92DC-4742-9BD5-796DCFCF04A2}" srcOrd="8" destOrd="0" presId="urn:microsoft.com/office/officeart/2018/2/layout/IconCircleList"/>
    <dgm:cxn modelId="{57C66459-DEDD-47D7-8864-70D484D12B21}" type="presParOf" srcId="{A3199E6C-92DC-4742-9BD5-796DCFCF04A2}" destId="{6F9594FB-D16A-492E-8D18-D7DE15A2B72D}" srcOrd="0" destOrd="0" presId="urn:microsoft.com/office/officeart/2018/2/layout/IconCircleList"/>
    <dgm:cxn modelId="{CD4B560D-9ED2-43C3-BA5A-249BA8A25FD4}" type="presParOf" srcId="{A3199E6C-92DC-4742-9BD5-796DCFCF04A2}" destId="{E7D9CEEE-C868-4E1F-92C6-DACEB75F75DC}" srcOrd="1" destOrd="0" presId="urn:microsoft.com/office/officeart/2018/2/layout/IconCircleList"/>
    <dgm:cxn modelId="{79B873AE-B486-450E-9E30-AE6117C7E749}" type="presParOf" srcId="{A3199E6C-92DC-4742-9BD5-796DCFCF04A2}" destId="{A6ED02D5-132F-4774-B1B5-C6368EB9BC87}" srcOrd="2" destOrd="0" presId="urn:microsoft.com/office/officeart/2018/2/layout/IconCircleList"/>
    <dgm:cxn modelId="{514BC4D0-E2B6-4447-A3DC-24362FBB424F}" type="presParOf" srcId="{A3199E6C-92DC-4742-9BD5-796DCFCF04A2}" destId="{F70E47C6-F96F-4140-A8BB-21ACBDB5F13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440336-E1B5-4586-B293-2DDBC1B0D7D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89ED8DE-D208-4D79-82D0-6E66F089597B}">
      <dgm:prSet/>
      <dgm:spPr/>
      <dgm:t>
        <a:bodyPr/>
        <a:lstStyle/>
        <a:p>
          <a:pPr>
            <a:lnSpc>
              <a:spcPct val="100000"/>
            </a:lnSpc>
          </a:pPr>
          <a:r>
            <a:rPr lang="en-US" b="1" dirty="0"/>
            <a:t>Targeted Interventions: </a:t>
          </a:r>
          <a:r>
            <a:rPr lang="en-US" dirty="0"/>
            <a:t>Public health efforts should prioritize vaccination for high-risk groups identified through Social Network Exposure (SNE) analysis, particularly younger populations acting as key transmitters. Tailored health education campaigns should raise awareness about inter-age group risks and promote preventive measures in high-SNE settings. </a:t>
          </a:r>
        </a:p>
      </dgm:t>
    </dgm:pt>
    <dgm:pt modelId="{D367693B-3C44-40F4-B681-3ECA90517451}" type="parTrans" cxnId="{4BC26946-FBE2-477F-B99B-278A419F83C7}">
      <dgm:prSet/>
      <dgm:spPr/>
      <dgm:t>
        <a:bodyPr/>
        <a:lstStyle/>
        <a:p>
          <a:endParaRPr lang="en-US"/>
        </a:p>
      </dgm:t>
    </dgm:pt>
    <dgm:pt modelId="{4114600A-CF5D-4391-8CD5-810F20C8FE8B}" type="sibTrans" cxnId="{4BC26946-FBE2-477F-B99B-278A419F83C7}">
      <dgm:prSet/>
      <dgm:spPr/>
      <dgm:t>
        <a:bodyPr/>
        <a:lstStyle/>
        <a:p>
          <a:endParaRPr lang="en-US"/>
        </a:p>
      </dgm:t>
    </dgm:pt>
    <dgm:pt modelId="{45BF4D8A-CD85-46E1-86ED-33A0AA1F1177}">
      <dgm:prSet/>
      <dgm:spPr/>
      <dgm:t>
        <a:bodyPr/>
        <a:lstStyle/>
        <a:p>
          <a:pPr>
            <a:lnSpc>
              <a:spcPct val="100000"/>
            </a:lnSpc>
          </a:pPr>
          <a:r>
            <a:rPr lang="en-US" b="1"/>
            <a:t>Flexible Response Strategies: </a:t>
          </a:r>
          <a:r>
            <a:rPr lang="en-US"/>
            <a:t>Public health responses must be adaptive to changes in SNE, implementing temporary restrictions or enhanced measures during community events. Real-time monitoring of SNE can allow for more proactive strategies, enabling health officials to respond dynamically to evolving conditions. </a:t>
          </a:r>
        </a:p>
      </dgm:t>
    </dgm:pt>
    <dgm:pt modelId="{296D512F-2D3F-4CA4-99C9-D47C2918E5D1}" type="parTrans" cxnId="{EA252375-85D2-457F-BA7C-B15E5DD2A6AE}">
      <dgm:prSet/>
      <dgm:spPr/>
      <dgm:t>
        <a:bodyPr/>
        <a:lstStyle/>
        <a:p>
          <a:endParaRPr lang="en-US"/>
        </a:p>
      </dgm:t>
    </dgm:pt>
    <dgm:pt modelId="{FF6FD1B7-5C47-4CD3-8D72-B641D361038D}" type="sibTrans" cxnId="{EA252375-85D2-457F-BA7C-B15E5DD2A6AE}">
      <dgm:prSet/>
      <dgm:spPr/>
      <dgm:t>
        <a:bodyPr/>
        <a:lstStyle/>
        <a:p>
          <a:endParaRPr lang="en-US"/>
        </a:p>
      </dgm:t>
    </dgm:pt>
    <dgm:pt modelId="{DD22AE3D-294D-4EC5-8D4F-D2F207DF3728}">
      <dgm:prSet/>
      <dgm:spPr/>
      <dgm:t>
        <a:bodyPr/>
        <a:lstStyle/>
        <a:p>
          <a:pPr>
            <a:lnSpc>
              <a:spcPct val="100000"/>
            </a:lnSpc>
          </a:pPr>
          <a:r>
            <a:rPr lang="en-US" b="1"/>
            <a:t>Community Engagement: </a:t>
          </a:r>
          <a:r>
            <a:rPr lang="en-US"/>
            <a:t>Encouraging cross-class interactions can strengthen community resilience to outbreaks. Public policies should support initiatives that promote inter-socioeconomic interactions, alongside providing essential support services like transportation for older adults to healthcare facilities. </a:t>
          </a:r>
        </a:p>
      </dgm:t>
    </dgm:pt>
    <dgm:pt modelId="{2903AEFA-052F-4255-84E8-65A3F98ACDB1}" type="parTrans" cxnId="{1FF02657-BDB1-40A9-84A4-18FAD3C2D508}">
      <dgm:prSet/>
      <dgm:spPr/>
      <dgm:t>
        <a:bodyPr/>
        <a:lstStyle/>
        <a:p>
          <a:endParaRPr lang="en-US"/>
        </a:p>
      </dgm:t>
    </dgm:pt>
    <dgm:pt modelId="{F952C6C8-103C-4EBA-B416-1A0DD5FAA15C}" type="sibTrans" cxnId="{1FF02657-BDB1-40A9-84A4-18FAD3C2D508}">
      <dgm:prSet/>
      <dgm:spPr/>
      <dgm:t>
        <a:bodyPr/>
        <a:lstStyle/>
        <a:p>
          <a:endParaRPr lang="en-US"/>
        </a:p>
      </dgm:t>
    </dgm:pt>
    <dgm:pt modelId="{9EE4F4E8-A88F-4CFB-874B-75FB1C24D9E8}">
      <dgm:prSet/>
      <dgm:spPr/>
      <dgm:t>
        <a:bodyPr/>
        <a:lstStyle/>
        <a:p>
          <a:pPr>
            <a:lnSpc>
              <a:spcPct val="100000"/>
            </a:lnSpc>
          </a:pPr>
          <a:r>
            <a:rPr lang="en-US" b="1"/>
            <a:t>Resource Allocation: </a:t>
          </a:r>
          <a:r>
            <a:rPr lang="en-US"/>
            <a:t>Healthcare resources should be allocated based on age-specific risk and SNE patterns. High-SNE areas may require increased medical support due to faster transmission rates, while strategic healthcare infrastructure planning should account for potential spikes in infections among populations frequently interacting across age groups.</a:t>
          </a:r>
        </a:p>
      </dgm:t>
    </dgm:pt>
    <dgm:pt modelId="{1620D4C5-D327-422B-A2A3-F22A4145E41B}" type="parTrans" cxnId="{6D48E740-598E-43E4-84C3-DEF844B04271}">
      <dgm:prSet/>
      <dgm:spPr/>
      <dgm:t>
        <a:bodyPr/>
        <a:lstStyle/>
        <a:p>
          <a:endParaRPr lang="en-US"/>
        </a:p>
      </dgm:t>
    </dgm:pt>
    <dgm:pt modelId="{D33C48E8-AE38-4F8B-84E5-6FFEB9337163}" type="sibTrans" cxnId="{6D48E740-598E-43E4-84C3-DEF844B04271}">
      <dgm:prSet/>
      <dgm:spPr/>
      <dgm:t>
        <a:bodyPr/>
        <a:lstStyle/>
        <a:p>
          <a:endParaRPr lang="en-US"/>
        </a:p>
      </dgm:t>
    </dgm:pt>
    <dgm:pt modelId="{6CD3D5A4-0D5B-4F8B-9B2E-F0303E3B111E}" type="pres">
      <dgm:prSet presAssocID="{D2440336-E1B5-4586-B293-2DDBC1B0D7DD}" presName="root" presStyleCnt="0">
        <dgm:presLayoutVars>
          <dgm:dir/>
          <dgm:resizeHandles val="exact"/>
        </dgm:presLayoutVars>
      </dgm:prSet>
      <dgm:spPr/>
    </dgm:pt>
    <dgm:pt modelId="{1B621F59-7545-4388-BEDF-3DBEB72B8061}" type="pres">
      <dgm:prSet presAssocID="{689ED8DE-D208-4D79-82D0-6E66F089597B}" presName="compNode" presStyleCnt="0"/>
      <dgm:spPr/>
    </dgm:pt>
    <dgm:pt modelId="{218AC695-5290-4BE9-B350-7C7FA6423CAB}" type="pres">
      <dgm:prSet presAssocID="{689ED8DE-D208-4D79-82D0-6E66F089597B}" presName="bgRect" presStyleLbl="bgShp" presStyleIdx="0" presStyleCnt="4"/>
      <dgm:spPr/>
    </dgm:pt>
    <dgm:pt modelId="{24087E32-8F2C-4C46-99A3-E3A97F4397F4}" type="pres">
      <dgm:prSet presAssocID="{689ED8DE-D208-4D79-82D0-6E66F089597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edle"/>
        </a:ext>
      </dgm:extLst>
    </dgm:pt>
    <dgm:pt modelId="{AE4643C5-2172-49B5-B0E1-C222D5B2CB14}" type="pres">
      <dgm:prSet presAssocID="{689ED8DE-D208-4D79-82D0-6E66F089597B}" presName="spaceRect" presStyleCnt="0"/>
      <dgm:spPr/>
    </dgm:pt>
    <dgm:pt modelId="{50BA2A8D-1907-46EB-A4C1-0B2673D631ED}" type="pres">
      <dgm:prSet presAssocID="{689ED8DE-D208-4D79-82D0-6E66F089597B}" presName="parTx" presStyleLbl="revTx" presStyleIdx="0" presStyleCnt="4">
        <dgm:presLayoutVars>
          <dgm:chMax val="0"/>
          <dgm:chPref val="0"/>
        </dgm:presLayoutVars>
      </dgm:prSet>
      <dgm:spPr/>
    </dgm:pt>
    <dgm:pt modelId="{A193AC97-D365-48B9-ADAF-7198B4B475D7}" type="pres">
      <dgm:prSet presAssocID="{4114600A-CF5D-4391-8CD5-810F20C8FE8B}" presName="sibTrans" presStyleCnt="0"/>
      <dgm:spPr/>
    </dgm:pt>
    <dgm:pt modelId="{BD2DB129-84D9-4E75-83F4-31083C6C672F}" type="pres">
      <dgm:prSet presAssocID="{45BF4D8A-CD85-46E1-86ED-33A0AA1F1177}" presName="compNode" presStyleCnt="0"/>
      <dgm:spPr/>
    </dgm:pt>
    <dgm:pt modelId="{12B692D1-6398-4358-81F4-D68A56E98912}" type="pres">
      <dgm:prSet presAssocID="{45BF4D8A-CD85-46E1-86ED-33A0AA1F1177}" presName="bgRect" presStyleLbl="bgShp" presStyleIdx="1" presStyleCnt="4"/>
      <dgm:spPr/>
    </dgm:pt>
    <dgm:pt modelId="{3EC50C1C-F1AA-4D86-A69C-14A0FEB7425F}" type="pres">
      <dgm:prSet presAssocID="{45BF4D8A-CD85-46E1-86ED-33A0AA1F11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ed Bump"/>
        </a:ext>
      </dgm:extLst>
    </dgm:pt>
    <dgm:pt modelId="{D334466D-0805-4C23-B9D6-B5B6668DF540}" type="pres">
      <dgm:prSet presAssocID="{45BF4D8A-CD85-46E1-86ED-33A0AA1F1177}" presName="spaceRect" presStyleCnt="0"/>
      <dgm:spPr/>
    </dgm:pt>
    <dgm:pt modelId="{46F3084A-D13C-43D1-9B14-61DECCF91940}" type="pres">
      <dgm:prSet presAssocID="{45BF4D8A-CD85-46E1-86ED-33A0AA1F1177}" presName="parTx" presStyleLbl="revTx" presStyleIdx="1" presStyleCnt="4">
        <dgm:presLayoutVars>
          <dgm:chMax val="0"/>
          <dgm:chPref val="0"/>
        </dgm:presLayoutVars>
      </dgm:prSet>
      <dgm:spPr/>
    </dgm:pt>
    <dgm:pt modelId="{39A97833-8819-42C0-9EC9-356118F86D34}" type="pres">
      <dgm:prSet presAssocID="{FF6FD1B7-5C47-4CD3-8D72-B641D361038D}" presName="sibTrans" presStyleCnt="0"/>
      <dgm:spPr/>
    </dgm:pt>
    <dgm:pt modelId="{ECC8D8D1-57F0-49AD-BF5E-0278CB7E4A2B}" type="pres">
      <dgm:prSet presAssocID="{DD22AE3D-294D-4EC5-8D4F-D2F207DF3728}" presName="compNode" presStyleCnt="0"/>
      <dgm:spPr/>
    </dgm:pt>
    <dgm:pt modelId="{28F106E9-D817-40BF-9289-1B9D42DF5EDB}" type="pres">
      <dgm:prSet presAssocID="{DD22AE3D-294D-4EC5-8D4F-D2F207DF3728}" presName="bgRect" presStyleLbl="bgShp" presStyleIdx="2" presStyleCnt="4"/>
      <dgm:spPr/>
    </dgm:pt>
    <dgm:pt modelId="{3033BEA2-D082-4D78-AEB5-2E168C3844D0}" type="pres">
      <dgm:prSet presAssocID="{DD22AE3D-294D-4EC5-8D4F-D2F207DF37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D9D62DB2-F0C2-4017-A81E-5BAA2AA14A48}" type="pres">
      <dgm:prSet presAssocID="{DD22AE3D-294D-4EC5-8D4F-D2F207DF3728}" presName="spaceRect" presStyleCnt="0"/>
      <dgm:spPr/>
    </dgm:pt>
    <dgm:pt modelId="{402F2A16-9323-4BB4-8939-5AC9B84704AC}" type="pres">
      <dgm:prSet presAssocID="{DD22AE3D-294D-4EC5-8D4F-D2F207DF3728}" presName="parTx" presStyleLbl="revTx" presStyleIdx="2" presStyleCnt="4">
        <dgm:presLayoutVars>
          <dgm:chMax val="0"/>
          <dgm:chPref val="0"/>
        </dgm:presLayoutVars>
      </dgm:prSet>
      <dgm:spPr/>
    </dgm:pt>
    <dgm:pt modelId="{6AE3BC76-6731-4C64-9602-36CC5ED5E3F5}" type="pres">
      <dgm:prSet presAssocID="{F952C6C8-103C-4EBA-B416-1A0DD5FAA15C}" presName="sibTrans" presStyleCnt="0"/>
      <dgm:spPr/>
    </dgm:pt>
    <dgm:pt modelId="{60BD7874-348B-487F-BD71-F654849FC768}" type="pres">
      <dgm:prSet presAssocID="{9EE4F4E8-A88F-4CFB-874B-75FB1C24D9E8}" presName="compNode" presStyleCnt="0"/>
      <dgm:spPr/>
    </dgm:pt>
    <dgm:pt modelId="{EB1859F3-7A4B-4472-AF6F-1D2CDA9FD71B}" type="pres">
      <dgm:prSet presAssocID="{9EE4F4E8-A88F-4CFB-874B-75FB1C24D9E8}" presName="bgRect" presStyleLbl="bgShp" presStyleIdx="3" presStyleCnt="4"/>
      <dgm:spPr/>
    </dgm:pt>
    <dgm:pt modelId="{6F3A005A-201C-45BC-872C-52150C3C26F1}" type="pres">
      <dgm:prSet presAssocID="{9EE4F4E8-A88F-4CFB-874B-75FB1C24D9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ethoscope"/>
        </a:ext>
      </dgm:extLst>
    </dgm:pt>
    <dgm:pt modelId="{1FBADB39-B37B-4A66-8B05-B87E09ED91BE}" type="pres">
      <dgm:prSet presAssocID="{9EE4F4E8-A88F-4CFB-874B-75FB1C24D9E8}" presName="spaceRect" presStyleCnt="0"/>
      <dgm:spPr/>
    </dgm:pt>
    <dgm:pt modelId="{DC9D79C9-4DB8-4A6C-B49E-DBA4DCAA6E7A}" type="pres">
      <dgm:prSet presAssocID="{9EE4F4E8-A88F-4CFB-874B-75FB1C24D9E8}" presName="parTx" presStyleLbl="revTx" presStyleIdx="3" presStyleCnt="4">
        <dgm:presLayoutVars>
          <dgm:chMax val="0"/>
          <dgm:chPref val="0"/>
        </dgm:presLayoutVars>
      </dgm:prSet>
      <dgm:spPr/>
    </dgm:pt>
  </dgm:ptLst>
  <dgm:cxnLst>
    <dgm:cxn modelId="{BFBF6225-C02C-4DED-89DE-799713876E24}" type="presOf" srcId="{45BF4D8A-CD85-46E1-86ED-33A0AA1F1177}" destId="{46F3084A-D13C-43D1-9B14-61DECCF91940}" srcOrd="0" destOrd="0" presId="urn:microsoft.com/office/officeart/2018/2/layout/IconVerticalSolidList"/>
    <dgm:cxn modelId="{D8C03534-7F1A-4B60-BBDF-FBAA96703890}" type="presOf" srcId="{DD22AE3D-294D-4EC5-8D4F-D2F207DF3728}" destId="{402F2A16-9323-4BB4-8939-5AC9B84704AC}" srcOrd="0" destOrd="0" presId="urn:microsoft.com/office/officeart/2018/2/layout/IconVerticalSolidList"/>
    <dgm:cxn modelId="{6D48E740-598E-43E4-84C3-DEF844B04271}" srcId="{D2440336-E1B5-4586-B293-2DDBC1B0D7DD}" destId="{9EE4F4E8-A88F-4CFB-874B-75FB1C24D9E8}" srcOrd="3" destOrd="0" parTransId="{1620D4C5-D327-422B-A2A3-F22A4145E41B}" sibTransId="{D33C48E8-AE38-4F8B-84E5-6FFEB9337163}"/>
    <dgm:cxn modelId="{4BC26946-FBE2-477F-B99B-278A419F83C7}" srcId="{D2440336-E1B5-4586-B293-2DDBC1B0D7DD}" destId="{689ED8DE-D208-4D79-82D0-6E66F089597B}" srcOrd="0" destOrd="0" parTransId="{D367693B-3C44-40F4-B681-3ECA90517451}" sibTransId="{4114600A-CF5D-4391-8CD5-810F20C8FE8B}"/>
    <dgm:cxn modelId="{8ACB174C-4C40-4C18-A018-225D0866A1EB}" type="presOf" srcId="{689ED8DE-D208-4D79-82D0-6E66F089597B}" destId="{50BA2A8D-1907-46EB-A4C1-0B2673D631ED}" srcOrd="0" destOrd="0" presId="urn:microsoft.com/office/officeart/2018/2/layout/IconVerticalSolidList"/>
    <dgm:cxn modelId="{EA252375-85D2-457F-BA7C-B15E5DD2A6AE}" srcId="{D2440336-E1B5-4586-B293-2DDBC1B0D7DD}" destId="{45BF4D8A-CD85-46E1-86ED-33A0AA1F1177}" srcOrd="1" destOrd="0" parTransId="{296D512F-2D3F-4CA4-99C9-D47C2918E5D1}" sibTransId="{FF6FD1B7-5C47-4CD3-8D72-B641D361038D}"/>
    <dgm:cxn modelId="{1FF02657-BDB1-40A9-84A4-18FAD3C2D508}" srcId="{D2440336-E1B5-4586-B293-2DDBC1B0D7DD}" destId="{DD22AE3D-294D-4EC5-8D4F-D2F207DF3728}" srcOrd="2" destOrd="0" parTransId="{2903AEFA-052F-4255-84E8-65A3F98ACDB1}" sibTransId="{F952C6C8-103C-4EBA-B416-1A0DD5FAA15C}"/>
    <dgm:cxn modelId="{F6125691-2210-4043-BA9D-87123128F961}" type="presOf" srcId="{D2440336-E1B5-4586-B293-2DDBC1B0D7DD}" destId="{6CD3D5A4-0D5B-4F8B-9B2E-F0303E3B111E}" srcOrd="0" destOrd="0" presId="urn:microsoft.com/office/officeart/2018/2/layout/IconVerticalSolidList"/>
    <dgm:cxn modelId="{BD28F6E6-51FA-4961-84CA-54458FD99736}" type="presOf" srcId="{9EE4F4E8-A88F-4CFB-874B-75FB1C24D9E8}" destId="{DC9D79C9-4DB8-4A6C-B49E-DBA4DCAA6E7A}" srcOrd="0" destOrd="0" presId="urn:microsoft.com/office/officeart/2018/2/layout/IconVerticalSolidList"/>
    <dgm:cxn modelId="{E7FA8193-F4A4-4037-B22E-7B8F20E5D158}" type="presParOf" srcId="{6CD3D5A4-0D5B-4F8B-9B2E-F0303E3B111E}" destId="{1B621F59-7545-4388-BEDF-3DBEB72B8061}" srcOrd="0" destOrd="0" presId="urn:microsoft.com/office/officeart/2018/2/layout/IconVerticalSolidList"/>
    <dgm:cxn modelId="{AB6505BE-990D-446E-9301-BE64B28429DE}" type="presParOf" srcId="{1B621F59-7545-4388-BEDF-3DBEB72B8061}" destId="{218AC695-5290-4BE9-B350-7C7FA6423CAB}" srcOrd="0" destOrd="0" presId="urn:microsoft.com/office/officeart/2018/2/layout/IconVerticalSolidList"/>
    <dgm:cxn modelId="{A0DA7A6D-4C3D-4FA9-84DA-EE778D73B28D}" type="presParOf" srcId="{1B621F59-7545-4388-BEDF-3DBEB72B8061}" destId="{24087E32-8F2C-4C46-99A3-E3A97F4397F4}" srcOrd="1" destOrd="0" presId="urn:microsoft.com/office/officeart/2018/2/layout/IconVerticalSolidList"/>
    <dgm:cxn modelId="{4B105A6C-000F-45A3-9B33-7ED916DD8B37}" type="presParOf" srcId="{1B621F59-7545-4388-BEDF-3DBEB72B8061}" destId="{AE4643C5-2172-49B5-B0E1-C222D5B2CB14}" srcOrd="2" destOrd="0" presId="urn:microsoft.com/office/officeart/2018/2/layout/IconVerticalSolidList"/>
    <dgm:cxn modelId="{06140F85-30B2-4347-A0E2-C83E6324F262}" type="presParOf" srcId="{1B621F59-7545-4388-BEDF-3DBEB72B8061}" destId="{50BA2A8D-1907-46EB-A4C1-0B2673D631ED}" srcOrd="3" destOrd="0" presId="urn:microsoft.com/office/officeart/2018/2/layout/IconVerticalSolidList"/>
    <dgm:cxn modelId="{78A5A455-FBC1-496B-95FD-11292126D106}" type="presParOf" srcId="{6CD3D5A4-0D5B-4F8B-9B2E-F0303E3B111E}" destId="{A193AC97-D365-48B9-ADAF-7198B4B475D7}" srcOrd="1" destOrd="0" presId="urn:microsoft.com/office/officeart/2018/2/layout/IconVerticalSolidList"/>
    <dgm:cxn modelId="{F8FF3110-3A43-44CF-97A2-0AAAD3C60CA2}" type="presParOf" srcId="{6CD3D5A4-0D5B-4F8B-9B2E-F0303E3B111E}" destId="{BD2DB129-84D9-4E75-83F4-31083C6C672F}" srcOrd="2" destOrd="0" presId="urn:microsoft.com/office/officeart/2018/2/layout/IconVerticalSolidList"/>
    <dgm:cxn modelId="{F7454BB2-4003-42BB-A51B-FC68BE4EDDC1}" type="presParOf" srcId="{BD2DB129-84D9-4E75-83F4-31083C6C672F}" destId="{12B692D1-6398-4358-81F4-D68A56E98912}" srcOrd="0" destOrd="0" presId="urn:microsoft.com/office/officeart/2018/2/layout/IconVerticalSolidList"/>
    <dgm:cxn modelId="{7B835D76-E1AB-4DCA-ACCE-90EA237A4938}" type="presParOf" srcId="{BD2DB129-84D9-4E75-83F4-31083C6C672F}" destId="{3EC50C1C-F1AA-4D86-A69C-14A0FEB7425F}" srcOrd="1" destOrd="0" presId="urn:microsoft.com/office/officeart/2018/2/layout/IconVerticalSolidList"/>
    <dgm:cxn modelId="{E4C82275-9DC0-4F8B-A2E6-0EB1279E8C34}" type="presParOf" srcId="{BD2DB129-84D9-4E75-83F4-31083C6C672F}" destId="{D334466D-0805-4C23-B9D6-B5B6668DF540}" srcOrd="2" destOrd="0" presId="urn:microsoft.com/office/officeart/2018/2/layout/IconVerticalSolidList"/>
    <dgm:cxn modelId="{B42C3AEF-45D9-4A63-8AB4-47752A3FCE24}" type="presParOf" srcId="{BD2DB129-84D9-4E75-83F4-31083C6C672F}" destId="{46F3084A-D13C-43D1-9B14-61DECCF91940}" srcOrd="3" destOrd="0" presId="urn:microsoft.com/office/officeart/2018/2/layout/IconVerticalSolidList"/>
    <dgm:cxn modelId="{BC4E2F97-EDD6-4018-8F33-1084BEDFED6A}" type="presParOf" srcId="{6CD3D5A4-0D5B-4F8B-9B2E-F0303E3B111E}" destId="{39A97833-8819-42C0-9EC9-356118F86D34}" srcOrd="3" destOrd="0" presId="urn:microsoft.com/office/officeart/2018/2/layout/IconVerticalSolidList"/>
    <dgm:cxn modelId="{9BE30B92-02E3-447F-A4BA-28E4B00C7D90}" type="presParOf" srcId="{6CD3D5A4-0D5B-4F8B-9B2E-F0303E3B111E}" destId="{ECC8D8D1-57F0-49AD-BF5E-0278CB7E4A2B}" srcOrd="4" destOrd="0" presId="urn:microsoft.com/office/officeart/2018/2/layout/IconVerticalSolidList"/>
    <dgm:cxn modelId="{CE49EDBD-5EFD-4E05-8491-BDC51DA25B7E}" type="presParOf" srcId="{ECC8D8D1-57F0-49AD-BF5E-0278CB7E4A2B}" destId="{28F106E9-D817-40BF-9289-1B9D42DF5EDB}" srcOrd="0" destOrd="0" presId="urn:microsoft.com/office/officeart/2018/2/layout/IconVerticalSolidList"/>
    <dgm:cxn modelId="{27D66DEA-09EB-4AC5-AE3A-ADC07114C1B4}" type="presParOf" srcId="{ECC8D8D1-57F0-49AD-BF5E-0278CB7E4A2B}" destId="{3033BEA2-D082-4D78-AEB5-2E168C3844D0}" srcOrd="1" destOrd="0" presId="urn:microsoft.com/office/officeart/2018/2/layout/IconVerticalSolidList"/>
    <dgm:cxn modelId="{2662005E-28C9-4F41-8413-ADC66B48D753}" type="presParOf" srcId="{ECC8D8D1-57F0-49AD-BF5E-0278CB7E4A2B}" destId="{D9D62DB2-F0C2-4017-A81E-5BAA2AA14A48}" srcOrd="2" destOrd="0" presId="urn:microsoft.com/office/officeart/2018/2/layout/IconVerticalSolidList"/>
    <dgm:cxn modelId="{F66834DE-2FE5-4815-93E4-1917FBF602D7}" type="presParOf" srcId="{ECC8D8D1-57F0-49AD-BF5E-0278CB7E4A2B}" destId="{402F2A16-9323-4BB4-8939-5AC9B84704AC}" srcOrd="3" destOrd="0" presId="urn:microsoft.com/office/officeart/2018/2/layout/IconVerticalSolidList"/>
    <dgm:cxn modelId="{787C22EB-F428-4234-8CC6-366352CC48BE}" type="presParOf" srcId="{6CD3D5A4-0D5B-4F8B-9B2E-F0303E3B111E}" destId="{6AE3BC76-6731-4C64-9602-36CC5ED5E3F5}" srcOrd="5" destOrd="0" presId="urn:microsoft.com/office/officeart/2018/2/layout/IconVerticalSolidList"/>
    <dgm:cxn modelId="{BF3240A1-B2DA-4612-B064-6C1DDC114173}" type="presParOf" srcId="{6CD3D5A4-0D5B-4F8B-9B2E-F0303E3B111E}" destId="{60BD7874-348B-487F-BD71-F654849FC768}" srcOrd="6" destOrd="0" presId="urn:microsoft.com/office/officeart/2018/2/layout/IconVerticalSolidList"/>
    <dgm:cxn modelId="{504E2335-C9F3-4EA1-A5ED-A64D5DE75E35}" type="presParOf" srcId="{60BD7874-348B-487F-BD71-F654849FC768}" destId="{EB1859F3-7A4B-4472-AF6F-1D2CDA9FD71B}" srcOrd="0" destOrd="0" presId="urn:microsoft.com/office/officeart/2018/2/layout/IconVerticalSolidList"/>
    <dgm:cxn modelId="{BDC531EB-A508-42FB-9577-3B8791A14990}" type="presParOf" srcId="{60BD7874-348B-487F-BD71-F654849FC768}" destId="{6F3A005A-201C-45BC-872C-52150C3C26F1}" srcOrd="1" destOrd="0" presId="urn:microsoft.com/office/officeart/2018/2/layout/IconVerticalSolidList"/>
    <dgm:cxn modelId="{8F89A717-E7FF-4A9A-B53A-5A9AC7EB758F}" type="presParOf" srcId="{60BD7874-348B-487F-BD71-F654849FC768}" destId="{1FBADB39-B37B-4A66-8B05-B87E09ED91BE}" srcOrd="2" destOrd="0" presId="urn:microsoft.com/office/officeart/2018/2/layout/IconVerticalSolidList"/>
    <dgm:cxn modelId="{D03E5A86-9CCC-4C48-9B52-C8AE086EB8E9}" type="presParOf" srcId="{60BD7874-348B-487F-BD71-F654849FC768}" destId="{DC9D79C9-4DB8-4A6C-B49E-DBA4DCAA6E7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89F617-DA00-4D17-9FCD-50EE62248004}"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4B0A4D80-B042-4E58-A68E-C2906C501E8D}">
      <dgm:prSet/>
      <dgm:spPr/>
      <dgm:t>
        <a:bodyPr/>
        <a:lstStyle/>
        <a:p>
          <a:r>
            <a:rPr lang="en-US"/>
            <a:t>The research presented in this paper highlights the critical role of social network exposure (SNE), connectedness, clustering coefficient, and age-structured dynamics in understanding and mitigating the spread of infectious diseases. </a:t>
          </a:r>
        </a:p>
      </dgm:t>
    </dgm:pt>
    <dgm:pt modelId="{3E669EFE-0DD9-467E-92CB-78DEE5800671}" type="parTrans" cxnId="{DC71BD0F-D3FB-486B-8A22-BD9116C1A69B}">
      <dgm:prSet/>
      <dgm:spPr/>
      <dgm:t>
        <a:bodyPr/>
        <a:lstStyle/>
        <a:p>
          <a:endParaRPr lang="en-US"/>
        </a:p>
      </dgm:t>
    </dgm:pt>
    <dgm:pt modelId="{47E51519-D6ED-4668-836D-45E29F9B85F0}" type="sibTrans" cxnId="{DC71BD0F-D3FB-486B-8A22-BD9116C1A69B}">
      <dgm:prSet phldrT="1" phldr="0"/>
      <dgm:spPr/>
      <dgm:t>
        <a:bodyPr/>
        <a:lstStyle/>
        <a:p>
          <a:r>
            <a:rPr lang="en-US"/>
            <a:t>1</a:t>
          </a:r>
        </a:p>
      </dgm:t>
    </dgm:pt>
    <dgm:pt modelId="{18C634DF-1CF4-4557-A4D4-57CBC3E3300A}">
      <dgm:prSet/>
      <dgm:spPr/>
      <dgm:t>
        <a:bodyPr/>
        <a:lstStyle/>
        <a:p>
          <a:r>
            <a:rPr lang="en-US"/>
            <a:t>By extending traditional models such as SIR and SLIAR to incorporate SNE, this study demonstrates how cross-class and inter-age interactions accelerate disease transmission, leading to different public health outcomes in various socioeconomic contexts. </a:t>
          </a:r>
        </a:p>
      </dgm:t>
    </dgm:pt>
    <dgm:pt modelId="{C265F5C0-921A-41D6-A60E-0DFBCD40B273}" type="parTrans" cxnId="{BA5AA789-12B0-4CD5-81A9-AA5898100A0E}">
      <dgm:prSet/>
      <dgm:spPr/>
      <dgm:t>
        <a:bodyPr/>
        <a:lstStyle/>
        <a:p>
          <a:endParaRPr lang="en-US"/>
        </a:p>
      </dgm:t>
    </dgm:pt>
    <dgm:pt modelId="{F70496A4-35AF-499E-A12E-D10DF4BACF39}" type="sibTrans" cxnId="{BA5AA789-12B0-4CD5-81A9-AA5898100A0E}">
      <dgm:prSet phldrT="2" phldr="0"/>
      <dgm:spPr/>
      <dgm:t>
        <a:bodyPr/>
        <a:lstStyle/>
        <a:p>
          <a:r>
            <a:rPr lang="en-US"/>
            <a:t>2</a:t>
          </a:r>
        </a:p>
      </dgm:t>
    </dgm:pt>
    <dgm:pt modelId="{7CF27644-0665-4164-AFD4-F9AFE9255043}">
      <dgm:prSet/>
      <dgm:spPr/>
      <dgm:t>
        <a:bodyPr/>
        <a:lstStyle/>
        <a:p>
          <a:r>
            <a:rPr lang="en-US" dirty="0"/>
            <a:t>The simulations of clustered network epidemics further emphasize the influence of social interactions and clustering on the spread of infections, providing insights into how closely connected groups may sustain transmission longer. </a:t>
          </a:r>
        </a:p>
      </dgm:t>
    </dgm:pt>
    <dgm:pt modelId="{C7A41208-2107-4593-962B-26C3E13ABAB2}" type="parTrans" cxnId="{63A8EC24-0634-4C24-AD42-9AB7C3E7F5D3}">
      <dgm:prSet/>
      <dgm:spPr/>
      <dgm:t>
        <a:bodyPr/>
        <a:lstStyle/>
        <a:p>
          <a:endParaRPr lang="en-US"/>
        </a:p>
      </dgm:t>
    </dgm:pt>
    <dgm:pt modelId="{DC091028-4011-4286-9A16-9B74878069A1}" type="sibTrans" cxnId="{63A8EC24-0634-4C24-AD42-9AB7C3E7F5D3}">
      <dgm:prSet phldrT="3" phldr="0"/>
      <dgm:spPr/>
      <dgm:t>
        <a:bodyPr/>
        <a:lstStyle/>
        <a:p>
          <a:r>
            <a:rPr lang="en-US"/>
            <a:t>3</a:t>
          </a:r>
        </a:p>
      </dgm:t>
    </dgm:pt>
    <dgm:pt modelId="{03E9F6F7-2C4F-46C3-BFE7-F3625E83CBDE}">
      <dgm:prSet/>
      <dgm:spPr/>
      <dgm:t>
        <a:bodyPr/>
        <a:lstStyle/>
        <a:p>
          <a:r>
            <a:rPr lang="en-US" dirty="0"/>
            <a:t>The findings underscore need for adaptive and targeted public health strategies, with interventions tailored to specific population dynamics &amp; network structures. These insights have significant implications for vaccine distribution, resource allocation, &amp; community engagement initiatives. </a:t>
          </a:r>
        </a:p>
      </dgm:t>
    </dgm:pt>
    <dgm:pt modelId="{60909296-86FB-46E7-AEE4-94F11A645FF2}" type="parTrans" cxnId="{88DD306B-BDD1-4414-ABCB-D2DB736BAEF3}">
      <dgm:prSet/>
      <dgm:spPr/>
      <dgm:t>
        <a:bodyPr/>
        <a:lstStyle/>
        <a:p>
          <a:endParaRPr lang="en-US"/>
        </a:p>
      </dgm:t>
    </dgm:pt>
    <dgm:pt modelId="{50E6C9AD-2B4D-40ED-A65C-B96F5E53DBC0}" type="sibTrans" cxnId="{88DD306B-BDD1-4414-ABCB-D2DB736BAEF3}">
      <dgm:prSet phldrT="4" phldr="0"/>
      <dgm:spPr/>
      <dgm:t>
        <a:bodyPr/>
        <a:lstStyle/>
        <a:p>
          <a:r>
            <a:rPr lang="en-US"/>
            <a:t>4</a:t>
          </a:r>
        </a:p>
      </dgm:t>
    </dgm:pt>
    <dgm:pt modelId="{BCEEDF79-5170-4850-800A-2C7D52554F12}">
      <dgm:prSet/>
      <dgm:spPr/>
      <dgm:t>
        <a:bodyPr/>
        <a:lstStyle/>
        <a:p>
          <a:r>
            <a:rPr lang="en-US" dirty="0"/>
            <a:t>Future research should focus on refining models with real-world data to validate the findings &amp; explore additional factors, like mobility patterns and health behaviors, A deeper understanding of how social structures impact epidemic spread can inform more efficient public health policies.</a:t>
          </a:r>
        </a:p>
      </dgm:t>
    </dgm:pt>
    <dgm:pt modelId="{90189EFC-E457-448F-9368-9F6A73199C65}" type="parTrans" cxnId="{BAB2749F-6347-40C0-A3E0-94569A6C9C98}">
      <dgm:prSet/>
      <dgm:spPr/>
      <dgm:t>
        <a:bodyPr/>
        <a:lstStyle/>
        <a:p>
          <a:endParaRPr lang="en-US"/>
        </a:p>
      </dgm:t>
    </dgm:pt>
    <dgm:pt modelId="{8BFF0F1B-DD69-4C8A-9320-FE020DB6CA9E}" type="sibTrans" cxnId="{BAB2749F-6347-40C0-A3E0-94569A6C9C98}">
      <dgm:prSet phldrT="5" phldr="0"/>
      <dgm:spPr/>
      <dgm:t>
        <a:bodyPr/>
        <a:lstStyle/>
        <a:p>
          <a:r>
            <a:rPr lang="en-US"/>
            <a:t>5</a:t>
          </a:r>
        </a:p>
      </dgm:t>
    </dgm:pt>
    <dgm:pt modelId="{32790922-A3A3-455D-AB08-5B8D5AFDE319}" type="pres">
      <dgm:prSet presAssocID="{6589F617-DA00-4D17-9FCD-50EE62248004}" presName="linearFlow" presStyleCnt="0">
        <dgm:presLayoutVars>
          <dgm:dir/>
          <dgm:animLvl val="lvl"/>
          <dgm:resizeHandles val="exact"/>
        </dgm:presLayoutVars>
      </dgm:prSet>
      <dgm:spPr/>
    </dgm:pt>
    <dgm:pt modelId="{82543A44-1678-44F0-82F5-95A10946F414}" type="pres">
      <dgm:prSet presAssocID="{4B0A4D80-B042-4E58-A68E-C2906C501E8D}" presName="compositeNode" presStyleCnt="0"/>
      <dgm:spPr/>
    </dgm:pt>
    <dgm:pt modelId="{0ED658C4-1C79-4073-A0FB-D2866D1FFAB1}" type="pres">
      <dgm:prSet presAssocID="{4B0A4D80-B042-4E58-A68E-C2906C501E8D}" presName="parTx" presStyleLbl="node1" presStyleIdx="0" presStyleCnt="0">
        <dgm:presLayoutVars>
          <dgm:chMax val="0"/>
          <dgm:chPref val="0"/>
          <dgm:bulletEnabled val="1"/>
        </dgm:presLayoutVars>
      </dgm:prSet>
      <dgm:spPr/>
    </dgm:pt>
    <dgm:pt modelId="{43FDDC87-E0BF-48DD-A28E-A303CBC7ACED}" type="pres">
      <dgm:prSet presAssocID="{4B0A4D80-B042-4E58-A68E-C2906C501E8D}" presName="parSh" presStyleCnt="0"/>
      <dgm:spPr/>
    </dgm:pt>
    <dgm:pt modelId="{C0FABB68-47FC-43D1-9438-3653B444934C}" type="pres">
      <dgm:prSet presAssocID="{4B0A4D80-B042-4E58-A68E-C2906C501E8D}" presName="lineNode" presStyleLbl="alignAccFollowNode1" presStyleIdx="0" presStyleCnt="15"/>
      <dgm:spPr/>
    </dgm:pt>
    <dgm:pt modelId="{890F24AA-93D6-4E51-A326-E86A42EE2D85}" type="pres">
      <dgm:prSet presAssocID="{4B0A4D80-B042-4E58-A68E-C2906C501E8D}" presName="lineArrowNode" presStyleLbl="alignAccFollowNode1" presStyleIdx="1" presStyleCnt="15"/>
      <dgm:spPr/>
    </dgm:pt>
    <dgm:pt modelId="{2AB9910C-B10B-4E9F-A36B-938F3DFC4C5E}" type="pres">
      <dgm:prSet presAssocID="{47E51519-D6ED-4668-836D-45E29F9B85F0}" presName="sibTransNodeCircle" presStyleLbl="alignNode1" presStyleIdx="0" presStyleCnt="5">
        <dgm:presLayoutVars>
          <dgm:chMax val="0"/>
          <dgm:bulletEnabled/>
        </dgm:presLayoutVars>
      </dgm:prSet>
      <dgm:spPr/>
    </dgm:pt>
    <dgm:pt modelId="{C6336218-5368-4829-B6B1-D17A3F1EACDE}" type="pres">
      <dgm:prSet presAssocID="{47E51519-D6ED-4668-836D-45E29F9B85F0}" presName="spacerBetweenCircleAndCallout" presStyleCnt="0">
        <dgm:presLayoutVars/>
      </dgm:prSet>
      <dgm:spPr/>
    </dgm:pt>
    <dgm:pt modelId="{88193488-CC3C-47F3-8575-E012681245B2}" type="pres">
      <dgm:prSet presAssocID="{4B0A4D80-B042-4E58-A68E-C2906C501E8D}" presName="nodeText" presStyleLbl="alignAccFollowNode1" presStyleIdx="2" presStyleCnt="15">
        <dgm:presLayoutVars>
          <dgm:bulletEnabled val="1"/>
        </dgm:presLayoutVars>
      </dgm:prSet>
      <dgm:spPr/>
    </dgm:pt>
    <dgm:pt modelId="{6A358731-7009-43B5-97F5-3F3FCE586C02}" type="pres">
      <dgm:prSet presAssocID="{47E51519-D6ED-4668-836D-45E29F9B85F0}" presName="sibTransComposite" presStyleCnt="0"/>
      <dgm:spPr/>
    </dgm:pt>
    <dgm:pt modelId="{0966D0E9-422F-4528-9A5A-99536C3057EF}" type="pres">
      <dgm:prSet presAssocID="{18C634DF-1CF4-4557-A4D4-57CBC3E3300A}" presName="compositeNode" presStyleCnt="0"/>
      <dgm:spPr/>
    </dgm:pt>
    <dgm:pt modelId="{767AE69C-2796-4F37-B79B-B4F4F121BDCD}" type="pres">
      <dgm:prSet presAssocID="{18C634DF-1CF4-4557-A4D4-57CBC3E3300A}" presName="parTx" presStyleLbl="node1" presStyleIdx="0" presStyleCnt="0">
        <dgm:presLayoutVars>
          <dgm:chMax val="0"/>
          <dgm:chPref val="0"/>
          <dgm:bulletEnabled val="1"/>
        </dgm:presLayoutVars>
      </dgm:prSet>
      <dgm:spPr/>
    </dgm:pt>
    <dgm:pt modelId="{CCD44C82-D025-4C80-BCDE-CBAD138C3007}" type="pres">
      <dgm:prSet presAssocID="{18C634DF-1CF4-4557-A4D4-57CBC3E3300A}" presName="parSh" presStyleCnt="0"/>
      <dgm:spPr/>
    </dgm:pt>
    <dgm:pt modelId="{36DAFF2F-4C9E-4C81-B343-D339B0C48D11}" type="pres">
      <dgm:prSet presAssocID="{18C634DF-1CF4-4557-A4D4-57CBC3E3300A}" presName="lineNode" presStyleLbl="alignAccFollowNode1" presStyleIdx="3" presStyleCnt="15"/>
      <dgm:spPr/>
    </dgm:pt>
    <dgm:pt modelId="{8508902A-6BA3-420D-BBF8-F609CCCF7FB0}" type="pres">
      <dgm:prSet presAssocID="{18C634DF-1CF4-4557-A4D4-57CBC3E3300A}" presName="lineArrowNode" presStyleLbl="alignAccFollowNode1" presStyleIdx="4" presStyleCnt="15"/>
      <dgm:spPr/>
    </dgm:pt>
    <dgm:pt modelId="{E2CA60AB-5E29-4725-9905-3C08F3A87A2D}" type="pres">
      <dgm:prSet presAssocID="{F70496A4-35AF-499E-A12E-D10DF4BACF39}" presName="sibTransNodeCircle" presStyleLbl="alignNode1" presStyleIdx="1" presStyleCnt="5">
        <dgm:presLayoutVars>
          <dgm:chMax val="0"/>
          <dgm:bulletEnabled/>
        </dgm:presLayoutVars>
      </dgm:prSet>
      <dgm:spPr/>
    </dgm:pt>
    <dgm:pt modelId="{ECDAEDA9-1036-4C85-8FD0-9DBC26EABC62}" type="pres">
      <dgm:prSet presAssocID="{F70496A4-35AF-499E-A12E-D10DF4BACF39}" presName="spacerBetweenCircleAndCallout" presStyleCnt="0">
        <dgm:presLayoutVars/>
      </dgm:prSet>
      <dgm:spPr/>
    </dgm:pt>
    <dgm:pt modelId="{F30D065A-8E8C-456F-ADE9-92A8BA2DB4B4}" type="pres">
      <dgm:prSet presAssocID="{18C634DF-1CF4-4557-A4D4-57CBC3E3300A}" presName="nodeText" presStyleLbl="alignAccFollowNode1" presStyleIdx="5" presStyleCnt="15">
        <dgm:presLayoutVars>
          <dgm:bulletEnabled val="1"/>
        </dgm:presLayoutVars>
      </dgm:prSet>
      <dgm:spPr/>
    </dgm:pt>
    <dgm:pt modelId="{8E8B8939-3940-40AE-831F-03A0EEC9B0CF}" type="pres">
      <dgm:prSet presAssocID="{F70496A4-35AF-499E-A12E-D10DF4BACF39}" presName="sibTransComposite" presStyleCnt="0"/>
      <dgm:spPr/>
    </dgm:pt>
    <dgm:pt modelId="{8BFFC0A5-CB02-49FE-BBC7-A13D299B7026}" type="pres">
      <dgm:prSet presAssocID="{7CF27644-0665-4164-AFD4-F9AFE9255043}" presName="compositeNode" presStyleCnt="0"/>
      <dgm:spPr/>
    </dgm:pt>
    <dgm:pt modelId="{EE717115-F103-4A86-8DAD-87BD9B277C06}" type="pres">
      <dgm:prSet presAssocID="{7CF27644-0665-4164-AFD4-F9AFE9255043}" presName="parTx" presStyleLbl="node1" presStyleIdx="0" presStyleCnt="0">
        <dgm:presLayoutVars>
          <dgm:chMax val="0"/>
          <dgm:chPref val="0"/>
          <dgm:bulletEnabled val="1"/>
        </dgm:presLayoutVars>
      </dgm:prSet>
      <dgm:spPr/>
    </dgm:pt>
    <dgm:pt modelId="{00C5C97A-4D7B-4803-B6E2-EF1F42985F4E}" type="pres">
      <dgm:prSet presAssocID="{7CF27644-0665-4164-AFD4-F9AFE9255043}" presName="parSh" presStyleCnt="0"/>
      <dgm:spPr/>
    </dgm:pt>
    <dgm:pt modelId="{CF1FE28E-C75B-4E03-8AEA-376C29E47065}" type="pres">
      <dgm:prSet presAssocID="{7CF27644-0665-4164-AFD4-F9AFE9255043}" presName="lineNode" presStyleLbl="alignAccFollowNode1" presStyleIdx="6" presStyleCnt="15"/>
      <dgm:spPr/>
    </dgm:pt>
    <dgm:pt modelId="{E5C6631C-B3D1-4961-822C-EAB13B165ECD}" type="pres">
      <dgm:prSet presAssocID="{7CF27644-0665-4164-AFD4-F9AFE9255043}" presName="lineArrowNode" presStyleLbl="alignAccFollowNode1" presStyleIdx="7" presStyleCnt="15"/>
      <dgm:spPr/>
    </dgm:pt>
    <dgm:pt modelId="{F3442874-D6DA-41CA-A6A1-C4B4177596C4}" type="pres">
      <dgm:prSet presAssocID="{DC091028-4011-4286-9A16-9B74878069A1}" presName="sibTransNodeCircle" presStyleLbl="alignNode1" presStyleIdx="2" presStyleCnt="5">
        <dgm:presLayoutVars>
          <dgm:chMax val="0"/>
          <dgm:bulletEnabled/>
        </dgm:presLayoutVars>
      </dgm:prSet>
      <dgm:spPr/>
    </dgm:pt>
    <dgm:pt modelId="{DFFC781F-0C83-4405-AC32-8F1FAE14E819}" type="pres">
      <dgm:prSet presAssocID="{DC091028-4011-4286-9A16-9B74878069A1}" presName="spacerBetweenCircleAndCallout" presStyleCnt="0">
        <dgm:presLayoutVars/>
      </dgm:prSet>
      <dgm:spPr/>
    </dgm:pt>
    <dgm:pt modelId="{5286A07B-7748-428F-9DE5-1E7F2E8DF9A2}" type="pres">
      <dgm:prSet presAssocID="{7CF27644-0665-4164-AFD4-F9AFE9255043}" presName="nodeText" presStyleLbl="alignAccFollowNode1" presStyleIdx="8" presStyleCnt="15">
        <dgm:presLayoutVars>
          <dgm:bulletEnabled val="1"/>
        </dgm:presLayoutVars>
      </dgm:prSet>
      <dgm:spPr/>
    </dgm:pt>
    <dgm:pt modelId="{8B8DC669-074E-4455-A36C-5259D4A88113}" type="pres">
      <dgm:prSet presAssocID="{DC091028-4011-4286-9A16-9B74878069A1}" presName="sibTransComposite" presStyleCnt="0"/>
      <dgm:spPr/>
    </dgm:pt>
    <dgm:pt modelId="{C9CF7C5F-0533-4600-9227-6A07402F7A37}" type="pres">
      <dgm:prSet presAssocID="{03E9F6F7-2C4F-46C3-BFE7-F3625E83CBDE}" presName="compositeNode" presStyleCnt="0"/>
      <dgm:spPr/>
    </dgm:pt>
    <dgm:pt modelId="{0FE8C1F3-8891-4234-A836-D6719E985373}" type="pres">
      <dgm:prSet presAssocID="{03E9F6F7-2C4F-46C3-BFE7-F3625E83CBDE}" presName="parTx" presStyleLbl="node1" presStyleIdx="0" presStyleCnt="0">
        <dgm:presLayoutVars>
          <dgm:chMax val="0"/>
          <dgm:chPref val="0"/>
          <dgm:bulletEnabled val="1"/>
        </dgm:presLayoutVars>
      </dgm:prSet>
      <dgm:spPr/>
    </dgm:pt>
    <dgm:pt modelId="{D762C59A-A98A-41DE-A768-D032E73E788D}" type="pres">
      <dgm:prSet presAssocID="{03E9F6F7-2C4F-46C3-BFE7-F3625E83CBDE}" presName="parSh" presStyleCnt="0"/>
      <dgm:spPr/>
    </dgm:pt>
    <dgm:pt modelId="{7EC4ECB5-2C5F-483F-8277-A20B4F7F8D70}" type="pres">
      <dgm:prSet presAssocID="{03E9F6F7-2C4F-46C3-BFE7-F3625E83CBDE}" presName="lineNode" presStyleLbl="alignAccFollowNode1" presStyleIdx="9" presStyleCnt="15"/>
      <dgm:spPr/>
    </dgm:pt>
    <dgm:pt modelId="{2D3A57D1-584C-45FF-B05E-B635B730355B}" type="pres">
      <dgm:prSet presAssocID="{03E9F6F7-2C4F-46C3-BFE7-F3625E83CBDE}" presName="lineArrowNode" presStyleLbl="alignAccFollowNode1" presStyleIdx="10" presStyleCnt="15"/>
      <dgm:spPr/>
    </dgm:pt>
    <dgm:pt modelId="{AA3A97A6-5F50-4F69-ABB9-F3451B28A62F}" type="pres">
      <dgm:prSet presAssocID="{50E6C9AD-2B4D-40ED-A65C-B96F5E53DBC0}" presName="sibTransNodeCircle" presStyleLbl="alignNode1" presStyleIdx="3" presStyleCnt="5">
        <dgm:presLayoutVars>
          <dgm:chMax val="0"/>
          <dgm:bulletEnabled/>
        </dgm:presLayoutVars>
      </dgm:prSet>
      <dgm:spPr/>
    </dgm:pt>
    <dgm:pt modelId="{335A8CBD-168D-42D1-96DE-3F3F62E4D55E}" type="pres">
      <dgm:prSet presAssocID="{50E6C9AD-2B4D-40ED-A65C-B96F5E53DBC0}" presName="spacerBetweenCircleAndCallout" presStyleCnt="0">
        <dgm:presLayoutVars/>
      </dgm:prSet>
      <dgm:spPr/>
    </dgm:pt>
    <dgm:pt modelId="{EE3DADCD-BBDC-4545-9D43-AF9682F36AB6}" type="pres">
      <dgm:prSet presAssocID="{03E9F6F7-2C4F-46C3-BFE7-F3625E83CBDE}" presName="nodeText" presStyleLbl="alignAccFollowNode1" presStyleIdx="11" presStyleCnt="15">
        <dgm:presLayoutVars>
          <dgm:bulletEnabled val="1"/>
        </dgm:presLayoutVars>
      </dgm:prSet>
      <dgm:spPr/>
    </dgm:pt>
    <dgm:pt modelId="{133A84CF-E01C-487A-A9E6-2391461E88B7}" type="pres">
      <dgm:prSet presAssocID="{50E6C9AD-2B4D-40ED-A65C-B96F5E53DBC0}" presName="sibTransComposite" presStyleCnt="0"/>
      <dgm:spPr/>
    </dgm:pt>
    <dgm:pt modelId="{34A04B23-5BB4-48D3-8B2B-30662BA6E400}" type="pres">
      <dgm:prSet presAssocID="{BCEEDF79-5170-4850-800A-2C7D52554F12}" presName="compositeNode" presStyleCnt="0"/>
      <dgm:spPr/>
    </dgm:pt>
    <dgm:pt modelId="{AD51F7BA-2143-466E-995B-D3245E55E4DC}" type="pres">
      <dgm:prSet presAssocID="{BCEEDF79-5170-4850-800A-2C7D52554F12}" presName="parTx" presStyleLbl="node1" presStyleIdx="0" presStyleCnt="0">
        <dgm:presLayoutVars>
          <dgm:chMax val="0"/>
          <dgm:chPref val="0"/>
          <dgm:bulletEnabled val="1"/>
        </dgm:presLayoutVars>
      </dgm:prSet>
      <dgm:spPr/>
    </dgm:pt>
    <dgm:pt modelId="{A232756B-E4AA-47F5-BB4A-99DF25F8913A}" type="pres">
      <dgm:prSet presAssocID="{BCEEDF79-5170-4850-800A-2C7D52554F12}" presName="parSh" presStyleCnt="0"/>
      <dgm:spPr/>
    </dgm:pt>
    <dgm:pt modelId="{614C2F26-41FE-47A9-B8C4-2865ED160BD9}" type="pres">
      <dgm:prSet presAssocID="{BCEEDF79-5170-4850-800A-2C7D52554F12}" presName="lineNode" presStyleLbl="alignAccFollowNode1" presStyleIdx="12" presStyleCnt="15"/>
      <dgm:spPr/>
    </dgm:pt>
    <dgm:pt modelId="{7438563F-DB7C-4ECA-B60A-1BBB76F505C0}" type="pres">
      <dgm:prSet presAssocID="{BCEEDF79-5170-4850-800A-2C7D52554F12}" presName="lineArrowNode" presStyleLbl="alignAccFollowNode1" presStyleIdx="13" presStyleCnt="15"/>
      <dgm:spPr/>
    </dgm:pt>
    <dgm:pt modelId="{82AD285C-D394-49C1-B655-25121F8FE89B}" type="pres">
      <dgm:prSet presAssocID="{8BFF0F1B-DD69-4C8A-9320-FE020DB6CA9E}" presName="sibTransNodeCircle" presStyleLbl="alignNode1" presStyleIdx="4" presStyleCnt="5">
        <dgm:presLayoutVars>
          <dgm:chMax val="0"/>
          <dgm:bulletEnabled/>
        </dgm:presLayoutVars>
      </dgm:prSet>
      <dgm:spPr/>
    </dgm:pt>
    <dgm:pt modelId="{4799204B-04F6-49F0-B304-12B01C83E26F}" type="pres">
      <dgm:prSet presAssocID="{8BFF0F1B-DD69-4C8A-9320-FE020DB6CA9E}" presName="spacerBetweenCircleAndCallout" presStyleCnt="0">
        <dgm:presLayoutVars/>
      </dgm:prSet>
      <dgm:spPr/>
    </dgm:pt>
    <dgm:pt modelId="{5E3F3054-297C-4AC5-A35C-3F43AC87A92A}" type="pres">
      <dgm:prSet presAssocID="{BCEEDF79-5170-4850-800A-2C7D52554F12}" presName="nodeText" presStyleLbl="alignAccFollowNode1" presStyleIdx="14" presStyleCnt="15">
        <dgm:presLayoutVars>
          <dgm:bulletEnabled val="1"/>
        </dgm:presLayoutVars>
      </dgm:prSet>
      <dgm:spPr/>
    </dgm:pt>
  </dgm:ptLst>
  <dgm:cxnLst>
    <dgm:cxn modelId="{DC71BD0F-D3FB-486B-8A22-BD9116C1A69B}" srcId="{6589F617-DA00-4D17-9FCD-50EE62248004}" destId="{4B0A4D80-B042-4E58-A68E-C2906C501E8D}" srcOrd="0" destOrd="0" parTransId="{3E669EFE-0DD9-467E-92CB-78DEE5800671}" sibTransId="{47E51519-D6ED-4668-836D-45E29F9B85F0}"/>
    <dgm:cxn modelId="{25896C14-EBDB-408A-9169-132987508D4D}" type="presOf" srcId="{4B0A4D80-B042-4E58-A68E-C2906C501E8D}" destId="{88193488-CC3C-47F3-8575-E012681245B2}" srcOrd="0" destOrd="0" presId="urn:microsoft.com/office/officeart/2016/7/layout/LinearArrowProcessNumbered"/>
    <dgm:cxn modelId="{63A8EC24-0634-4C24-AD42-9AB7C3E7F5D3}" srcId="{6589F617-DA00-4D17-9FCD-50EE62248004}" destId="{7CF27644-0665-4164-AFD4-F9AFE9255043}" srcOrd="2" destOrd="0" parTransId="{C7A41208-2107-4593-962B-26C3E13ABAB2}" sibTransId="{DC091028-4011-4286-9A16-9B74878069A1}"/>
    <dgm:cxn modelId="{695D8F3A-4D2C-406F-B5CA-640CA5D8F533}" type="presOf" srcId="{03E9F6F7-2C4F-46C3-BFE7-F3625E83CBDE}" destId="{EE3DADCD-BBDC-4545-9D43-AF9682F36AB6}" srcOrd="0" destOrd="0" presId="urn:microsoft.com/office/officeart/2016/7/layout/LinearArrowProcessNumbered"/>
    <dgm:cxn modelId="{8AFCCD42-33F8-48FE-826A-0F688E05DEE1}" type="presOf" srcId="{F70496A4-35AF-499E-A12E-D10DF4BACF39}" destId="{E2CA60AB-5E29-4725-9905-3C08F3A87A2D}" srcOrd="0" destOrd="0" presId="urn:microsoft.com/office/officeart/2016/7/layout/LinearArrowProcessNumbered"/>
    <dgm:cxn modelId="{7EF98367-EEE2-46A9-B59D-EC1493106CE6}" type="presOf" srcId="{7CF27644-0665-4164-AFD4-F9AFE9255043}" destId="{5286A07B-7748-428F-9DE5-1E7F2E8DF9A2}" srcOrd="0" destOrd="0" presId="urn:microsoft.com/office/officeart/2016/7/layout/LinearArrowProcessNumbered"/>
    <dgm:cxn modelId="{88DD306B-BDD1-4414-ABCB-D2DB736BAEF3}" srcId="{6589F617-DA00-4D17-9FCD-50EE62248004}" destId="{03E9F6F7-2C4F-46C3-BFE7-F3625E83CBDE}" srcOrd="3" destOrd="0" parTransId="{60909296-86FB-46E7-AEE4-94F11A645FF2}" sibTransId="{50E6C9AD-2B4D-40ED-A65C-B96F5E53DBC0}"/>
    <dgm:cxn modelId="{32D2404C-8CB7-4714-8849-84EBAC1C39DE}" type="presOf" srcId="{18C634DF-1CF4-4557-A4D4-57CBC3E3300A}" destId="{F30D065A-8E8C-456F-ADE9-92A8BA2DB4B4}" srcOrd="0" destOrd="0" presId="urn:microsoft.com/office/officeart/2016/7/layout/LinearArrowProcessNumbered"/>
    <dgm:cxn modelId="{F7C71386-B61C-41A3-BC20-DF0EDF804F6D}" type="presOf" srcId="{DC091028-4011-4286-9A16-9B74878069A1}" destId="{F3442874-D6DA-41CA-A6A1-C4B4177596C4}" srcOrd="0" destOrd="0" presId="urn:microsoft.com/office/officeart/2016/7/layout/LinearArrowProcessNumbered"/>
    <dgm:cxn modelId="{BA5AA789-12B0-4CD5-81A9-AA5898100A0E}" srcId="{6589F617-DA00-4D17-9FCD-50EE62248004}" destId="{18C634DF-1CF4-4557-A4D4-57CBC3E3300A}" srcOrd="1" destOrd="0" parTransId="{C265F5C0-921A-41D6-A60E-0DFBCD40B273}" sibTransId="{F70496A4-35AF-499E-A12E-D10DF4BACF39}"/>
    <dgm:cxn modelId="{7BFFA48B-BD03-41AD-B52E-FD2CC37A497D}" type="presOf" srcId="{47E51519-D6ED-4668-836D-45E29F9B85F0}" destId="{2AB9910C-B10B-4E9F-A36B-938F3DFC4C5E}" srcOrd="0" destOrd="0" presId="urn:microsoft.com/office/officeart/2016/7/layout/LinearArrowProcessNumbered"/>
    <dgm:cxn modelId="{BAB2749F-6347-40C0-A3E0-94569A6C9C98}" srcId="{6589F617-DA00-4D17-9FCD-50EE62248004}" destId="{BCEEDF79-5170-4850-800A-2C7D52554F12}" srcOrd="4" destOrd="0" parTransId="{90189EFC-E457-448F-9368-9F6A73199C65}" sibTransId="{8BFF0F1B-DD69-4C8A-9320-FE020DB6CA9E}"/>
    <dgm:cxn modelId="{1CCB79B1-0BFE-48AA-926E-261CE4684CB4}" type="presOf" srcId="{BCEEDF79-5170-4850-800A-2C7D52554F12}" destId="{5E3F3054-297C-4AC5-A35C-3F43AC87A92A}" srcOrd="0" destOrd="0" presId="urn:microsoft.com/office/officeart/2016/7/layout/LinearArrowProcessNumbered"/>
    <dgm:cxn modelId="{0E5B90B5-7074-493B-9351-261B4D088E27}" type="presOf" srcId="{50E6C9AD-2B4D-40ED-A65C-B96F5E53DBC0}" destId="{AA3A97A6-5F50-4F69-ABB9-F3451B28A62F}" srcOrd="0" destOrd="0" presId="urn:microsoft.com/office/officeart/2016/7/layout/LinearArrowProcessNumbered"/>
    <dgm:cxn modelId="{668505C3-E495-4B83-992F-EE015E55132D}" type="presOf" srcId="{8BFF0F1B-DD69-4C8A-9320-FE020DB6CA9E}" destId="{82AD285C-D394-49C1-B655-25121F8FE89B}" srcOrd="0" destOrd="0" presId="urn:microsoft.com/office/officeart/2016/7/layout/LinearArrowProcessNumbered"/>
    <dgm:cxn modelId="{5ABCEEF8-DFD2-4707-85AD-7BDA71D3AEE3}" type="presOf" srcId="{6589F617-DA00-4D17-9FCD-50EE62248004}" destId="{32790922-A3A3-455D-AB08-5B8D5AFDE319}" srcOrd="0" destOrd="0" presId="urn:microsoft.com/office/officeart/2016/7/layout/LinearArrowProcessNumbered"/>
    <dgm:cxn modelId="{53742482-2BBA-4F32-B4B2-10BB939D8105}" type="presParOf" srcId="{32790922-A3A3-455D-AB08-5B8D5AFDE319}" destId="{82543A44-1678-44F0-82F5-95A10946F414}" srcOrd="0" destOrd="0" presId="urn:microsoft.com/office/officeart/2016/7/layout/LinearArrowProcessNumbered"/>
    <dgm:cxn modelId="{C1F2A3D4-B3B8-4290-AE12-0F6A4A10CF80}" type="presParOf" srcId="{82543A44-1678-44F0-82F5-95A10946F414}" destId="{0ED658C4-1C79-4073-A0FB-D2866D1FFAB1}" srcOrd="0" destOrd="0" presId="urn:microsoft.com/office/officeart/2016/7/layout/LinearArrowProcessNumbered"/>
    <dgm:cxn modelId="{99645408-F681-44F8-9494-06C2043B1E58}" type="presParOf" srcId="{82543A44-1678-44F0-82F5-95A10946F414}" destId="{43FDDC87-E0BF-48DD-A28E-A303CBC7ACED}" srcOrd="1" destOrd="0" presId="urn:microsoft.com/office/officeart/2016/7/layout/LinearArrowProcessNumbered"/>
    <dgm:cxn modelId="{10E25EA4-E474-487B-8538-7901E2FAFFDB}" type="presParOf" srcId="{43FDDC87-E0BF-48DD-A28E-A303CBC7ACED}" destId="{C0FABB68-47FC-43D1-9438-3653B444934C}" srcOrd="0" destOrd="0" presId="urn:microsoft.com/office/officeart/2016/7/layout/LinearArrowProcessNumbered"/>
    <dgm:cxn modelId="{6A45ED42-6773-4AE6-9CC0-45FA4D98DE4D}" type="presParOf" srcId="{43FDDC87-E0BF-48DD-A28E-A303CBC7ACED}" destId="{890F24AA-93D6-4E51-A326-E86A42EE2D85}" srcOrd="1" destOrd="0" presId="urn:microsoft.com/office/officeart/2016/7/layout/LinearArrowProcessNumbered"/>
    <dgm:cxn modelId="{82995BFE-3377-42B1-801B-D0A2C46D7402}" type="presParOf" srcId="{43FDDC87-E0BF-48DD-A28E-A303CBC7ACED}" destId="{2AB9910C-B10B-4E9F-A36B-938F3DFC4C5E}" srcOrd="2" destOrd="0" presId="urn:microsoft.com/office/officeart/2016/7/layout/LinearArrowProcessNumbered"/>
    <dgm:cxn modelId="{E9860D62-5908-40AA-81B1-035F9BE7FA6E}" type="presParOf" srcId="{43FDDC87-E0BF-48DD-A28E-A303CBC7ACED}" destId="{C6336218-5368-4829-B6B1-D17A3F1EACDE}" srcOrd="3" destOrd="0" presId="urn:microsoft.com/office/officeart/2016/7/layout/LinearArrowProcessNumbered"/>
    <dgm:cxn modelId="{D2C0F812-6387-4EF1-A84A-B46050E87496}" type="presParOf" srcId="{82543A44-1678-44F0-82F5-95A10946F414}" destId="{88193488-CC3C-47F3-8575-E012681245B2}" srcOrd="2" destOrd="0" presId="urn:microsoft.com/office/officeart/2016/7/layout/LinearArrowProcessNumbered"/>
    <dgm:cxn modelId="{4627E807-C76B-4560-9307-A7CA0E56CA3D}" type="presParOf" srcId="{32790922-A3A3-455D-AB08-5B8D5AFDE319}" destId="{6A358731-7009-43B5-97F5-3F3FCE586C02}" srcOrd="1" destOrd="0" presId="urn:microsoft.com/office/officeart/2016/7/layout/LinearArrowProcessNumbered"/>
    <dgm:cxn modelId="{B8F8F398-8337-4286-94A0-E89A741F7493}" type="presParOf" srcId="{32790922-A3A3-455D-AB08-5B8D5AFDE319}" destId="{0966D0E9-422F-4528-9A5A-99536C3057EF}" srcOrd="2" destOrd="0" presId="urn:microsoft.com/office/officeart/2016/7/layout/LinearArrowProcessNumbered"/>
    <dgm:cxn modelId="{939F0F8A-988D-43C6-8584-9DB17331903C}" type="presParOf" srcId="{0966D0E9-422F-4528-9A5A-99536C3057EF}" destId="{767AE69C-2796-4F37-B79B-B4F4F121BDCD}" srcOrd="0" destOrd="0" presId="urn:microsoft.com/office/officeart/2016/7/layout/LinearArrowProcessNumbered"/>
    <dgm:cxn modelId="{414CBEEA-FBA1-4718-A0EC-F196B540A9DB}" type="presParOf" srcId="{0966D0E9-422F-4528-9A5A-99536C3057EF}" destId="{CCD44C82-D025-4C80-BCDE-CBAD138C3007}" srcOrd="1" destOrd="0" presId="urn:microsoft.com/office/officeart/2016/7/layout/LinearArrowProcessNumbered"/>
    <dgm:cxn modelId="{A0E4E80F-EE52-43CD-8A8F-0AEAD5997BB3}" type="presParOf" srcId="{CCD44C82-D025-4C80-BCDE-CBAD138C3007}" destId="{36DAFF2F-4C9E-4C81-B343-D339B0C48D11}" srcOrd="0" destOrd="0" presId="urn:microsoft.com/office/officeart/2016/7/layout/LinearArrowProcessNumbered"/>
    <dgm:cxn modelId="{61D3EA9F-754B-4C26-84EF-D935C83CD5B3}" type="presParOf" srcId="{CCD44C82-D025-4C80-BCDE-CBAD138C3007}" destId="{8508902A-6BA3-420D-BBF8-F609CCCF7FB0}" srcOrd="1" destOrd="0" presId="urn:microsoft.com/office/officeart/2016/7/layout/LinearArrowProcessNumbered"/>
    <dgm:cxn modelId="{9AA02430-0D37-4DF7-8FB0-F946C8C3354D}" type="presParOf" srcId="{CCD44C82-D025-4C80-BCDE-CBAD138C3007}" destId="{E2CA60AB-5E29-4725-9905-3C08F3A87A2D}" srcOrd="2" destOrd="0" presId="urn:microsoft.com/office/officeart/2016/7/layout/LinearArrowProcessNumbered"/>
    <dgm:cxn modelId="{2A7FF07E-9635-47EC-89E5-9B05849B8D85}" type="presParOf" srcId="{CCD44C82-D025-4C80-BCDE-CBAD138C3007}" destId="{ECDAEDA9-1036-4C85-8FD0-9DBC26EABC62}" srcOrd="3" destOrd="0" presId="urn:microsoft.com/office/officeart/2016/7/layout/LinearArrowProcessNumbered"/>
    <dgm:cxn modelId="{8BE9D155-69F5-497F-B12F-2FB52C798536}" type="presParOf" srcId="{0966D0E9-422F-4528-9A5A-99536C3057EF}" destId="{F30D065A-8E8C-456F-ADE9-92A8BA2DB4B4}" srcOrd="2" destOrd="0" presId="urn:microsoft.com/office/officeart/2016/7/layout/LinearArrowProcessNumbered"/>
    <dgm:cxn modelId="{38EC9A24-D75A-4835-885F-032023DDE66E}" type="presParOf" srcId="{32790922-A3A3-455D-AB08-5B8D5AFDE319}" destId="{8E8B8939-3940-40AE-831F-03A0EEC9B0CF}" srcOrd="3" destOrd="0" presId="urn:microsoft.com/office/officeart/2016/7/layout/LinearArrowProcessNumbered"/>
    <dgm:cxn modelId="{48594684-2354-4ABE-9D2E-3836C7320CA8}" type="presParOf" srcId="{32790922-A3A3-455D-AB08-5B8D5AFDE319}" destId="{8BFFC0A5-CB02-49FE-BBC7-A13D299B7026}" srcOrd="4" destOrd="0" presId="urn:microsoft.com/office/officeart/2016/7/layout/LinearArrowProcessNumbered"/>
    <dgm:cxn modelId="{D92E7525-5328-4286-B5E4-DE62E1DE1966}" type="presParOf" srcId="{8BFFC0A5-CB02-49FE-BBC7-A13D299B7026}" destId="{EE717115-F103-4A86-8DAD-87BD9B277C06}" srcOrd="0" destOrd="0" presId="urn:microsoft.com/office/officeart/2016/7/layout/LinearArrowProcessNumbered"/>
    <dgm:cxn modelId="{8690941A-FD09-426A-AE7B-596A16F4B986}" type="presParOf" srcId="{8BFFC0A5-CB02-49FE-BBC7-A13D299B7026}" destId="{00C5C97A-4D7B-4803-B6E2-EF1F42985F4E}" srcOrd="1" destOrd="0" presId="urn:microsoft.com/office/officeart/2016/7/layout/LinearArrowProcessNumbered"/>
    <dgm:cxn modelId="{CD7F4D08-E969-43B5-B232-FED2020568F8}" type="presParOf" srcId="{00C5C97A-4D7B-4803-B6E2-EF1F42985F4E}" destId="{CF1FE28E-C75B-4E03-8AEA-376C29E47065}" srcOrd="0" destOrd="0" presId="urn:microsoft.com/office/officeart/2016/7/layout/LinearArrowProcessNumbered"/>
    <dgm:cxn modelId="{CD93B037-42FC-4CB9-9AF8-7131386B4FFF}" type="presParOf" srcId="{00C5C97A-4D7B-4803-B6E2-EF1F42985F4E}" destId="{E5C6631C-B3D1-4961-822C-EAB13B165ECD}" srcOrd="1" destOrd="0" presId="urn:microsoft.com/office/officeart/2016/7/layout/LinearArrowProcessNumbered"/>
    <dgm:cxn modelId="{CCFCD791-5AC1-4D99-B28F-C9BD99F89BB6}" type="presParOf" srcId="{00C5C97A-4D7B-4803-B6E2-EF1F42985F4E}" destId="{F3442874-D6DA-41CA-A6A1-C4B4177596C4}" srcOrd="2" destOrd="0" presId="urn:microsoft.com/office/officeart/2016/7/layout/LinearArrowProcessNumbered"/>
    <dgm:cxn modelId="{69A6BBEE-6695-44D4-ABFA-8F112C524070}" type="presParOf" srcId="{00C5C97A-4D7B-4803-B6E2-EF1F42985F4E}" destId="{DFFC781F-0C83-4405-AC32-8F1FAE14E819}" srcOrd="3" destOrd="0" presId="urn:microsoft.com/office/officeart/2016/7/layout/LinearArrowProcessNumbered"/>
    <dgm:cxn modelId="{0E463252-0CBC-4DB9-AE5B-F36358E28744}" type="presParOf" srcId="{8BFFC0A5-CB02-49FE-BBC7-A13D299B7026}" destId="{5286A07B-7748-428F-9DE5-1E7F2E8DF9A2}" srcOrd="2" destOrd="0" presId="urn:microsoft.com/office/officeart/2016/7/layout/LinearArrowProcessNumbered"/>
    <dgm:cxn modelId="{2CFE6A81-A297-4382-B7FD-9BBAC56CA1BE}" type="presParOf" srcId="{32790922-A3A3-455D-AB08-5B8D5AFDE319}" destId="{8B8DC669-074E-4455-A36C-5259D4A88113}" srcOrd="5" destOrd="0" presId="urn:microsoft.com/office/officeart/2016/7/layout/LinearArrowProcessNumbered"/>
    <dgm:cxn modelId="{ACB25347-02FE-4DA5-A0DC-2720060858A0}" type="presParOf" srcId="{32790922-A3A3-455D-AB08-5B8D5AFDE319}" destId="{C9CF7C5F-0533-4600-9227-6A07402F7A37}" srcOrd="6" destOrd="0" presId="urn:microsoft.com/office/officeart/2016/7/layout/LinearArrowProcessNumbered"/>
    <dgm:cxn modelId="{39609856-59E2-478D-B6F0-A555735812F8}" type="presParOf" srcId="{C9CF7C5F-0533-4600-9227-6A07402F7A37}" destId="{0FE8C1F3-8891-4234-A836-D6719E985373}" srcOrd="0" destOrd="0" presId="urn:microsoft.com/office/officeart/2016/7/layout/LinearArrowProcessNumbered"/>
    <dgm:cxn modelId="{B83237DE-5F60-42A4-B62F-8D32B2999045}" type="presParOf" srcId="{C9CF7C5F-0533-4600-9227-6A07402F7A37}" destId="{D762C59A-A98A-41DE-A768-D032E73E788D}" srcOrd="1" destOrd="0" presId="urn:microsoft.com/office/officeart/2016/7/layout/LinearArrowProcessNumbered"/>
    <dgm:cxn modelId="{550B98D2-1A18-4BE2-BA27-BBCDEC1CA076}" type="presParOf" srcId="{D762C59A-A98A-41DE-A768-D032E73E788D}" destId="{7EC4ECB5-2C5F-483F-8277-A20B4F7F8D70}" srcOrd="0" destOrd="0" presId="urn:microsoft.com/office/officeart/2016/7/layout/LinearArrowProcessNumbered"/>
    <dgm:cxn modelId="{6EEB443C-1559-4AC4-899A-FD8EF9D26DF6}" type="presParOf" srcId="{D762C59A-A98A-41DE-A768-D032E73E788D}" destId="{2D3A57D1-584C-45FF-B05E-B635B730355B}" srcOrd="1" destOrd="0" presId="urn:microsoft.com/office/officeart/2016/7/layout/LinearArrowProcessNumbered"/>
    <dgm:cxn modelId="{8E3E0489-5707-4CE3-837E-18D0C5F716ED}" type="presParOf" srcId="{D762C59A-A98A-41DE-A768-D032E73E788D}" destId="{AA3A97A6-5F50-4F69-ABB9-F3451B28A62F}" srcOrd="2" destOrd="0" presId="urn:microsoft.com/office/officeart/2016/7/layout/LinearArrowProcessNumbered"/>
    <dgm:cxn modelId="{0DF60DD1-659E-453F-B7E0-F02F6B1CE5DD}" type="presParOf" srcId="{D762C59A-A98A-41DE-A768-D032E73E788D}" destId="{335A8CBD-168D-42D1-96DE-3F3F62E4D55E}" srcOrd="3" destOrd="0" presId="urn:microsoft.com/office/officeart/2016/7/layout/LinearArrowProcessNumbered"/>
    <dgm:cxn modelId="{DC4C533C-1435-44FB-B3AD-6BFF01DCBA89}" type="presParOf" srcId="{C9CF7C5F-0533-4600-9227-6A07402F7A37}" destId="{EE3DADCD-BBDC-4545-9D43-AF9682F36AB6}" srcOrd="2" destOrd="0" presId="urn:microsoft.com/office/officeart/2016/7/layout/LinearArrowProcessNumbered"/>
    <dgm:cxn modelId="{E83B8806-413E-489A-9C72-EEF10642220C}" type="presParOf" srcId="{32790922-A3A3-455D-AB08-5B8D5AFDE319}" destId="{133A84CF-E01C-487A-A9E6-2391461E88B7}" srcOrd="7" destOrd="0" presId="urn:microsoft.com/office/officeart/2016/7/layout/LinearArrowProcessNumbered"/>
    <dgm:cxn modelId="{29F17C12-894C-4D78-A712-8520498DC7FE}" type="presParOf" srcId="{32790922-A3A3-455D-AB08-5B8D5AFDE319}" destId="{34A04B23-5BB4-48D3-8B2B-30662BA6E400}" srcOrd="8" destOrd="0" presId="urn:microsoft.com/office/officeart/2016/7/layout/LinearArrowProcessNumbered"/>
    <dgm:cxn modelId="{DDAEC115-DA42-437E-9812-3F94E5B589C5}" type="presParOf" srcId="{34A04B23-5BB4-48D3-8B2B-30662BA6E400}" destId="{AD51F7BA-2143-466E-995B-D3245E55E4DC}" srcOrd="0" destOrd="0" presId="urn:microsoft.com/office/officeart/2016/7/layout/LinearArrowProcessNumbered"/>
    <dgm:cxn modelId="{B4076EB7-4E5D-4B7B-AEB8-476630CBB2B5}" type="presParOf" srcId="{34A04B23-5BB4-48D3-8B2B-30662BA6E400}" destId="{A232756B-E4AA-47F5-BB4A-99DF25F8913A}" srcOrd="1" destOrd="0" presId="urn:microsoft.com/office/officeart/2016/7/layout/LinearArrowProcessNumbered"/>
    <dgm:cxn modelId="{D4DD8170-4917-4A07-AD32-AC8D9DA68D1E}" type="presParOf" srcId="{A232756B-E4AA-47F5-BB4A-99DF25F8913A}" destId="{614C2F26-41FE-47A9-B8C4-2865ED160BD9}" srcOrd="0" destOrd="0" presId="urn:microsoft.com/office/officeart/2016/7/layout/LinearArrowProcessNumbered"/>
    <dgm:cxn modelId="{BDAAE896-6DD7-4493-B11C-E07004EB3C18}" type="presParOf" srcId="{A232756B-E4AA-47F5-BB4A-99DF25F8913A}" destId="{7438563F-DB7C-4ECA-B60A-1BBB76F505C0}" srcOrd="1" destOrd="0" presId="urn:microsoft.com/office/officeart/2016/7/layout/LinearArrowProcessNumbered"/>
    <dgm:cxn modelId="{D24C329F-E09B-4B17-94E1-6F8C46707666}" type="presParOf" srcId="{A232756B-E4AA-47F5-BB4A-99DF25F8913A}" destId="{82AD285C-D394-49C1-B655-25121F8FE89B}" srcOrd="2" destOrd="0" presId="urn:microsoft.com/office/officeart/2016/7/layout/LinearArrowProcessNumbered"/>
    <dgm:cxn modelId="{78DA1AFA-B772-470F-AD72-33A5B3E2639C}" type="presParOf" srcId="{A232756B-E4AA-47F5-BB4A-99DF25F8913A}" destId="{4799204B-04F6-49F0-B304-12B01C83E26F}" srcOrd="3" destOrd="0" presId="urn:microsoft.com/office/officeart/2016/7/layout/LinearArrowProcessNumbered"/>
    <dgm:cxn modelId="{B6738CB4-E8D1-45CC-8A78-15D86508BB71}" type="presParOf" srcId="{34A04B23-5BB4-48D3-8B2B-30662BA6E400}" destId="{5E3F3054-297C-4AC5-A35C-3F43AC87A92A}"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BC1D3-E117-47FE-B50F-ECCC93A71C7F}">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A9ADA-587B-4F37-AA0C-1FAD7E3E1A09}">
      <dsp:nvSpPr>
        <dsp:cNvPr id="0" name=""/>
        <dsp:cNvSpPr/>
      </dsp:nvSpPr>
      <dsp:spPr>
        <a:xfrm>
          <a:off x="0" y="0"/>
          <a:ext cx="10515600" cy="11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The dynamics of infectious disease spread and the prevalence of chronic conditions are multifaceted issues influenced by a variety of factors, including socioeconomic status, social networks, and individual health behaviors. </a:t>
          </a:r>
        </a:p>
      </dsp:txBody>
      <dsp:txXfrm>
        <a:off x="0" y="0"/>
        <a:ext cx="10515600" cy="1155866"/>
      </dsp:txXfrm>
    </dsp:sp>
    <dsp:sp modelId="{33299608-2F43-4DA4-9C54-FC4FC226AD8C}">
      <dsp:nvSpPr>
        <dsp:cNvPr id="0" name=""/>
        <dsp:cNvSpPr/>
      </dsp:nvSpPr>
      <dsp:spPr>
        <a:xfrm>
          <a:off x="0" y="115586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AC4CF-79E6-438E-AB52-3AF72F4D32FF}">
      <dsp:nvSpPr>
        <dsp:cNvPr id="0" name=""/>
        <dsp:cNvSpPr/>
      </dsp:nvSpPr>
      <dsp:spPr>
        <a:xfrm>
          <a:off x="0" y="1155866"/>
          <a:ext cx="10515600" cy="11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This report presents a comprehensive exploration of these dynamics through four distinct analyses, each addressing a critical aspect of disease transmission.</a:t>
          </a:r>
        </a:p>
      </dsp:txBody>
      <dsp:txXfrm>
        <a:off x="0" y="1155866"/>
        <a:ext cx="10515600" cy="1155866"/>
      </dsp:txXfrm>
    </dsp:sp>
    <dsp:sp modelId="{BFD034BB-608C-4F8C-8AC1-3AC2648B592B}">
      <dsp:nvSpPr>
        <dsp:cNvPr id="0" name=""/>
        <dsp:cNvSpPr/>
      </dsp:nvSpPr>
      <dsp:spPr>
        <a:xfrm>
          <a:off x="0" y="23117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3D9FA-667F-4E35-AB30-08EBE33EC438}">
      <dsp:nvSpPr>
        <dsp:cNvPr id="0" name=""/>
        <dsp:cNvSpPr/>
      </dsp:nvSpPr>
      <dsp:spPr>
        <a:xfrm>
          <a:off x="0" y="2311733"/>
          <a:ext cx="10515600" cy="11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traditional models, such as the SIR (Susceptible-Infectious-Recovered) framework, often fail to account for the complexity of social networks that influence not only the rate of transmission but also the reach of health behaviors across socioeconomic classes.</a:t>
          </a:r>
        </a:p>
      </dsp:txBody>
      <dsp:txXfrm>
        <a:off x="0" y="2311733"/>
        <a:ext cx="10515600" cy="1155866"/>
      </dsp:txXfrm>
    </dsp:sp>
    <dsp:sp modelId="{71BC8774-B09F-4070-9077-4FDB4D6CA396}">
      <dsp:nvSpPr>
        <dsp:cNvPr id="0" name=""/>
        <dsp:cNvSpPr/>
      </dsp:nvSpPr>
      <dsp:spPr>
        <a:xfrm>
          <a:off x="0" y="346759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F6B9D-3EDD-4A01-859C-DE707607A67F}">
      <dsp:nvSpPr>
        <dsp:cNvPr id="0" name=""/>
        <dsp:cNvSpPr/>
      </dsp:nvSpPr>
      <dsp:spPr>
        <a:xfrm>
          <a:off x="0" y="3467599"/>
          <a:ext cx="10515600" cy="115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motivation behind this study is to extend these classical models by incorporating Social Network Exposure (SNE) and economic connectedness into the analysis of disease transmission and health behavior diffusion. </a:t>
          </a:r>
        </a:p>
      </dsp:txBody>
      <dsp:txXfrm>
        <a:off x="0" y="3467599"/>
        <a:ext cx="10515600" cy="1155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DFA3-364D-4B89-A7B6-6B3396ACAF59}">
      <dsp:nvSpPr>
        <dsp:cNvPr id="0" name=""/>
        <dsp:cNvSpPr/>
      </dsp:nvSpPr>
      <dsp:spPr>
        <a:xfrm>
          <a:off x="0" y="0"/>
          <a:ext cx="4384118" cy="1105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Economic Connectedness (EC): </a:t>
          </a:r>
          <a:r>
            <a:rPr lang="en-US" sz="1100" kern="1200" dirty="0"/>
            <a:t>This measures the extent to which people from low and high socioeconomic statuses(SES) are connected. It’s calculated as the share of high-SES friends among low-SES individuals, normalized by the overall share of high-SES individuals.</a:t>
          </a:r>
        </a:p>
      </dsp:txBody>
      <dsp:txXfrm>
        <a:off x="32375" y="32375"/>
        <a:ext cx="3191332" cy="1040626"/>
      </dsp:txXfrm>
    </dsp:sp>
    <dsp:sp modelId="{3D2E5CCA-2077-434C-9FF3-5681B7DFB1CD}">
      <dsp:nvSpPr>
        <dsp:cNvPr id="0" name=""/>
        <dsp:cNvSpPr/>
      </dsp:nvSpPr>
      <dsp:spPr>
        <a:xfrm>
          <a:off x="386834" y="1289605"/>
          <a:ext cx="4384118" cy="1105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Network Cohesiveness: </a:t>
          </a:r>
          <a:r>
            <a:rPr lang="en-US" sz="1100" kern="1200" dirty="0"/>
            <a:t>This focuses on the structure of social networks, particularly the presence of cliques and the extent to which friendships are reciprocated. It is measured by clustering coefficient, support ratio, and spectral homophily.</a:t>
          </a:r>
        </a:p>
      </dsp:txBody>
      <dsp:txXfrm>
        <a:off x="419209" y="1321980"/>
        <a:ext cx="3214040" cy="1040626"/>
      </dsp:txXfrm>
    </dsp:sp>
    <dsp:sp modelId="{D9FB96CE-EC93-4C0F-B3FB-D71FD56E63C4}">
      <dsp:nvSpPr>
        <dsp:cNvPr id="0" name=""/>
        <dsp:cNvSpPr/>
      </dsp:nvSpPr>
      <dsp:spPr>
        <a:xfrm>
          <a:off x="773668" y="2579211"/>
          <a:ext cx="4384118" cy="1105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Civic Engagement: </a:t>
          </a:r>
          <a:r>
            <a:rPr lang="en-US" sz="1100" kern="1200" dirty="0"/>
            <a:t>Measured using indicators like volunteering rates, participation in civic organizations, and levels of trust.</a:t>
          </a:r>
        </a:p>
      </dsp:txBody>
      <dsp:txXfrm>
        <a:off x="806043" y="2611586"/>
        <a:ext cx="3214040" cy="1040626"/>
      </dsp:txXfrm>
    </dsp:sp>
    <dsp:sp modelId="{DB5CFABA-06F3-411C-866B-714DB360665D}">
      <dsp:nvSpPr>
        <dsp:cNvPr id="0" name=""/>
        <dsp:cNvSpPr/>
      </dsp:nvSpPr>
      <dsp:spPr>
        <a:xfrm>
          <a:off x="3665624" y="838243"/>
          <a:ext cx="718494" cy="71849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3827285" y="838243"/>
        <a:ext cx="395172" cy="540667"/>
      </dsp:txXfrm>
    </dsp:sp>
    <dsp:sp modelId="{7946941E-C411-49BF-9AA5-8E9DBFCEA0FC}">
      <dsp:nvSpPr>
        <dsp:cNvPr id="0" name=""/>
        <dsp:cNvSpPr/>
      </dsp:nvSpPr>
      <dsp:spPr>
        <a:xfrm>
          <a:off x="4052458" y="2120480"/>
          <a:ext cx="718494" cy="71849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4214119" y="2120480"/>
        <a:ext cx="395172" cy="540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310B1-BA36-4091-B7E0-76A2CDF554E0}">
      <dsp:nvSpPr>
        <dsp:cNvPr id="0" name=""/>
        <dsp:cNvSpPr/>
      </dsp:nvSpPr>
      <dsp:spPr>
        <a:xfrm>
          <a:off x="-127328" y="469012"/>
          <a:ext cx="5169310" cy="1542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2DB30-68A5-4A09-BA00-DA073755E47D}">
      <dsp:nvSpPr>
        <dsp:cNvPr id="0" name=""/>
        <dsp:cNvSpPr/>
      </dsp:nvSpPr>
      <dsp:spPr>
        <a:xfrm>
          <a:off x="339311" y="816099"/>
          <a:ext cx="850094" cy="8484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0CB762-15E3-499F-A288-2B3C74E3E740}">
      <dsp:nvSpPr>
        <dsp:cNvPr id="0" name=""/>
        <dsp:cNvSpPr/>
      </dsp:nvSpPr>
      <dsp:spPr>
        <a:xfrm>
          <a:off x="1219174" y="469012"/>
          <a:ext cx="3900484" cy="154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19" tIns="163419" rIns="163419" bIns="163419" numCol="1" spcCol="1270" anchor="ctr" anchorCtr="0">
          <a:noAutofit/>
        </a:bodyPr>
        <a:lstStyle/>
        <a:p>
          <a:pPr marL="0" lvl="0" indent="0" algn="l" defTabSz="577850">
            <a:lnSpc>
              <a:spcPct val="100000"/>
            </a:lnSpc>
            <a:spcBef>
              <a:spcPct val="0"/>
            </a:spcBef>
            <a:spcAft>
              <a:spcPct val="35000"/>
            </a:spcAft>
            <a:buNone/>
          </a:pPr>
          <a:r>
            <a:rPr lang="en-US" sz="1300" b="1" kern="1200" dirty="0"/>
            <a:t>Exposure: </a:t>
          </a:r>
          <a:r>
            <a:rPr lang="en-US" sz="1300" kern="1200" dirty="0"/>
            <a:t>The extent to which individuals from different SES backgrounds are present in the same social settings(e.g., schools, religious organizations, workplaces). The study finds that approximately half of the difference between low and high-SES people is due to differences in exposure.</a:t>
          </a:r>
        </a:p>
      </dsp:txBody>
      <dsp:txXfrm>
        <a:off x="1219174" y="469012"/>
        <a:ext cx="3900484" cy="1544117"/>
      </dsp:txXfrm>
    </dsp:sp>
    <dsp:sp modelId="{02B5DE50-D050-49AF-8374-6B96DD95BC77}">
      <dsp:nvSpPr>
        <dsp:cNvPr id="0" name=""/>
        <dsp:cNvSpPr/>
      </dsp:nvSpPr>
      <dsp:spPr>
        <a:xfrm>
          <a:off x="-127328" y="2338207"/>
          <a:ext cx="5169310" cy="1542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7B010-8C4A-414E-9230-48DBBDC8D36B}">
      <dsp:nvSpPr>
        <dsp:cNvPr id="0" name=""/>
        <dsp:cNvSpPr/>
      </dsp:nvSpPr>
      <dsp:spPr>
        <a:xfrm>
          <a:off x="339311" y="2685294"/>
          <a:ext cx="850094" cy="848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F5FC8E-EF76-4A84-8991-5F7B3849112E}">
      <dsp:nvSpPr>
        <dsp:cNvPr id="0" name=""/>
        <dsp:cNvSpPr/>
      </dsp:nvSpPr>
      <dsp:spPr>
        <a:xfrm>
          <a:off x="1280365" y="2338207"/>
          <a:ext cx="3502778" cy="1544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419" tIns="163419" rIns="163419" bIns="163419" numCol="1" spcCol="1270" anchor="ctr" anchorCtr="0">
          <a:noAutofit/>
        </a:bodyPr>
        <a:lstStyle/>
        <a:p>
          <a:pPr marL="0" lvl="0" indent="0" algn="l" defTabSz="577850">
            <a:lnSpc>
              <a:spcPct val="100000"/>
            </a:lnSpc>
            <a:spcBef>
              <a:spcPct val="0"/>
            </a:spcBef>
            <a:spcAft>
              <a:spcPct val="35000"/>
            </a:spcAft>
            <a:buNone/>
          </a:pPr>
          <a:r>
            <a:rPr lang="en-US" sz="1300" b="1" kern="1200" dirty="0"/>
            <a:t>Friending Bias: </a:t>
          </a:r>
          <a:r>
            <a:rPr lang="en-US" sz="1300" kern="1200" dirty="0"/>
            <a:t>The tendency for individuals to form friendships with others from similar SES backgrounds, even when controlling for the level of exposure to people from different SES groups within a given setting. The study finds that friending bias is more pronounced in larger, more diverse high schools. </a:t>
          </a:r>
        </a:p>
      </dsp:txBody>
      <dsp:txXfrm>
        <a:off x="1280365" y="2338207"/>
        <a:ext cx="3502778" cy="15441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27AE5-7C77-49D9-A3D1-D5DAE0023CBE}">
      <dsp:nvSpPr>
        <dsp:cNvPr id="0" name=""/>
        <dsp:cNvSpPr/>
      </dsp:nvSpPr>
      <dsp:spPr>
        <a:xfrm>
          <a:off x="926542" y="20285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6F4BB6-2658-4678-A9D1-DE00B37A9430}">
      <dsp:nvSpPr>
        <dsp:cNvPr id="0" name=""/>
        <dsp:cNvSpPr/>
      </dsp:nvSpPr>
      <dsp:spPr>
        <a:xfrm>
          <a:off x="3277" y="1307593"/>
          <a:ext cx="2656530" cy="860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Exposure and Bias Contribute Equally: </a:t>
          </a:r>
          <a:r>
            <a:rPr lang="en-US" sz="1100" kern="1200" dirty="0"/>
            <a:t>Both exposure and friending bias play significant roles in shaping EC, each explaining roughly half of the variation in the share of high-SES friends between low- and high-SES individuals.</a:t>
          </a:r>
        </a:p>
      </dsp:txBody>
      <dsp:txXfrm>
        <a:off x="3277" y="1307593"/>
        <a:ext cx="2656530" cy="860087"/>
      </dsp:txXfrm>
    </dsp:sp>
    <dsp:sp modelId="{D8228EE7-D42E-425E-80BD-BB094224AB67}">
      <dsp:nvSpPr>
        <dsp:cNvPr id="0" name=""/>
        <dsp:cNvSpPr/>
      </dsp:nvSpPr>
      <dsp:spPr>
        <a:xfrm>
          <a:off x="3921058" y="20285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314D63-DA00-4279-BD1E-A91FA69C3F8F}">
      <dsp:nvSpPr>
        <dsp:cNvPr id="0" name=""/>
        <dsp:cNvSpPr/>
      </dsp:nvSpPr>
      <dsp:spPr>
        <a:xfrm>
          <a:off x="2974807" y="1307593"/>
          <a:ext cx="2702502" cy="860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Context Matters: </a:t>
          </a:r>
          <a:r>
            <a:rPr lang="en-US" sz="1100" kern="1200" dirty="0"/>
            <a:t>The level of friending bias varies substantially across different social settings. For instance, friend-</a:t>
          </a:r>
          <a:r>
            <a:rPr lang="en-US" sz="1100" kern="1200" dirty="0" err="1"/>
            <a:t>ing</a:t>
          </a:r>
          <a:r>
            <a:rPr lang="en-US" sz="1100" kern="1200" dirty="0"/>
            <a:t> bias tends to be lower in religious organizations compared to schools or workplaces.</a:t>
          </a:r>
        </a:p>
      </dsp:txBody>
      <dsp:txXfrm>
        <a:off x="2974807" y="1307593"/>
        <a:ext cx="2702502" cy="8600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CAFAF-FD58-4C89-BFB4-023D3C49523D}">
      <dsp:nvSpPr>
        <dsp:cNvPr id="0" name=""/>
        <dsp:cNvSpPr/>
      </dsp:nvSpPr>
      <dsp:spPr>
        <a:xfrm>
          <a:off x="616" y="458646"/>
          <a:ext cx="2163814" cy="137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C28ED-97E9-4332-B44E-38EC508B9CA0}">
      <dsp:nvSpPr>
        <dsp:cNvPr id="0" name=""/>
        <dsp:cNvSpPr/>
      </dsp:nvSpPr>
      <dsp:spPr>
        <a:xfrm>
          <a:off x="241040" y="687049"/>
          <a:ext cx="2163814" cy="13740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Integration for Low Bias: </a:t>
          </a:r>
          <a:r>
            <a:rPr lang="en-US" sz="1300" kern="1200" dirty="0"/>
            <a:t>In settings with low friending bias, increasing socioeconomic integration (exposure) can effectively boost EC.</a:t>
          </a:r>
        </a:p>
      </dsp:txBody>
      <dsp:txXfrm>
        <a:off x="281284" y="727293"/>
        <a:ext cx="2083326" cy="1293534"/>
      </dsp:txXfrm>
    </dsp:sp>
    <dsp:sp modelId="{D8213D8A-9503-4B88-BCD6-7661C59C247A}">
      <dsp:nvSpPr>
        <dsp:cNvPr id="0" name=""/>
        <dsp:cNvSpPr/>
      </dsp:nvSpPr>
      <dsp:spPr>
        <a:xfrm>
          <a:off x="2645278" y="458646"/>
          <a:ext cx="2163814" cy="137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EBAF60-0608-4E5A-B0C5-6C95447DA43B}">
      <dsp:nvSpPr>
        <dsp:cNvPr id="0" name=""/>
        <dsp:cNvSpPr/>
      </dsp:nvSpPr>
      <dsp:spPr>
        <a:xfrm>
          <a:off x="2885702" y="687049"/>
          <a:ext cx="2163814" cy="13740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Addressing Bias Directly: </a:t>
          </a:r>
          <a:r>
            <a:rPr lang="en-US" sz="1300" kern="1200" dirty="0"/>
            <a:t>In settings with high friending bias, interventions should focus on reducing bias within existing groups to promote cross-SES friendships.</a:t>
          </a:r>
        </a:p>
      </dsp:txBody>
      <dsp:txXfrm>
        <a:off x="2925946" y="727293"/>
        <a:ext cx="2083326" cy="12935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AEB29-A017-4149-A95D-9F127145CDA3}">
      <dsp:nvSpPr>
        <dsp:cNvPr id="0" name=""/>
        <dsp:cNvSpPr/>
      </dsp:nvSpPr>
      <dsp:spPr>
        <a:xfrm>
          <a:off x="745033" y="19982"/>
          <a:ext cx="943972" cy="9439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DA675-EE0D-450B-809C-C0F175D4E561}">
      <dsp:nvSpPr>
        <dsp:cNvPr id="0" name=""/>
        <dsp:cNvSpPr/>
      </dsp:nvSpPr>
      <dsp:spPr>
        <a:xfrm>
          <a:off x="943267" y="218216"/>
          <a:ext cx="547504" cy="547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A91D8A-F71A-4783-AB32-5C9EC079542E}">
      <dsp:nvSpPr>
        <dsp:cNvPr id="0" name=""/>
        <dsp:cNvSpPr/>
      </dsp:nvSpPr>
      <dsp:spPr>
        <a:xfrm>
          <a:off x="1891286" y="19982"/>
          <a:ext cx="2225078" cy="94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Infection Population: </a:t>
          </a:r>
          <a:r>
            <a:rPr lang="en-US" sz="1100" kern="1200"/>
            <a:t>Measured as the number of individuals currently infected at a given time, expressed per 1,000 individuals in the population.</a:t>
          </a:r>
        </a:p>
      </dsp:txBody>
      <dsp:txXfrm>
        <a:off x="1891286" y="19982"/>
        <a:ext cx="2225078" cy="943972"/>
      </dsp:txXfrm>
    </dsp:sp>
    <dsp:sp modelId="{98E07441-EB65-4FB5-A3F7-0A21DEAA1CE3}">
      <dsp:nvSpPr>
        <dsp:cNvPr id="0" name=""/>
        <dsp:cNvSpPr/>
      </dsp:nvSpPr>
      <dsp:spPr>
        <a:xfrm>
          <a:off x="4504067" y="19982"/>
          <a:ext cx="943972" cy="9439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3393B1-857A-4942-87A5-0B122D1AD3EB}">
      <dsp:nvSpPr>
        <dsp:cNvPr id="0" name=""/>
        <dsp:cNvSpPr/>
      </dsp:nvSpPr>
      <dsp:spPr>
        <a:xfrm>
          <a:off x="4702301" y="218216"/>
          <a:ext cx="547504" cy="5475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1C892-AE82-478D-BC50-6D101FFFAA3E}">
      <dsp:nvSpPr>
        <dsp:cNvPr id="0" name=""/>
        <dsp:cNvSpPr/>
      </dsp:nvSpPr>
      <dsp:spPr>
        <a:xfrm>
          <a:off x="5650320" y="19982"/>
          <a:ext cx="2225078" cy="94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Susceptible Population: </a:t>
          </a:r>
          <a:r>
            <a:rPr lang="en-US" sz="1100" kern="1200"/>
            <a:t>Defined as the number of individuals who are not infected and are at risk of contracting the disease.</a:t>
          </a:r>
        </a:p>
      </dsp:txBody>
      <dsp:txXfrm>
        <a:off x="5650320" y="19982"/>
        <a:ext cx="2225078" cy="943972"/>
      </dsp:txXfrm>
    </dsp:sp>
    <dsp:sp modelId="{CD987D81-E7AB-4C17-8751-209EA8AF642E}">
      <dsp:nvSpPr>
        <dsp:cNvPr id="0" name=""/>
        <dsp:cNvSpPr/>
      </dsp:nvSpPr>
      <dsp:spPr>
        <a:xfrm>
          <a:off x="745033" y="1703682"/>
          <a:ext cx="943972" cy="9439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879D2-6C2E-447F-A00C-831E0A19AB0D}">
      <dsp:nvSpPr>
        <dsp:cNvPr id="0" name=""/>
        <dsp:cNvSpPr/>
      </dsp:nvSpPr>
      <dsp:spPr>
        <a:xfrm>
          <a:off x="943267" y="1901916"/>
          <a:ext cx="547504" cy="5475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B5B0E-9735-46AF-95FD-D9208BF9536B}">
      <dsp:nvSpPr>
        <dsp:cNvPr id="0" name=""/>
        <dsp:cNvSpPr/>
      </dsp:nvSpPr>
      <dsp:spPr>
        <a:xfrm>
          <a:off x="1891286" y="1703682"/>
          <a:ext cx="2225078" cy="94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Latent Period: </a:t>
          </a:r>
          <a:r>
            <a:rPr lang="en-US" sz="1100" kern="1200"/>
            <a:t>The duration during which individuals are infected but not yet infectious. This period is crucial for understanding the dynamics of disease spread.</a:t>
          </a:r>
        </a:p>
      </dsp:txBody>
      <dsp:txXfrm>
        <a:off x="1891286" y="1703682"/>
        <a:ext cx="2225078" cy="943972"/>
      </dsp:txXfrm>
    </dsp:sp>
    <dsp:sp modelId="{CB32E400-2A44-405F-B275-1A5509BAB5B6}">
      <dsp:nvSpPr>
        <dsp:cNvPr id="0" name=""/>
        <dsp:cNvSpPr/>
      </dsp:nvSpPr>
      <dsp:spPr>
        <a:xfrm>
          <a:off x="4504067" y="1703682"/>
          <a:ext cx="943972" cy="9439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FAF28-5E41-4F3F-875C-4548B8CF8835}">
      <dsp:nvSpPr>
        <dsp:cNvPr id="0" name=""/>
        <dsp:cNvSpPr/>
      </dsp:nvSpPr>
      <dsp:spPr>
        <a:xfrm>
          <a:off x="4702301" y="1901916"/>
          <a:ext cx="547504" cy="5475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5A53B3-7A19-443D-8882-9E4EFBE0541D}">
      <dsp:nvSpPr>
        <dsp:cNvPr id="0" name=""/>
        <dsp:cNvSpPr/>
      </dsp:nvSpPr>
      <dsp:spPr>
        <a:xfrm>
          <a:off x="5650320" y="1703682"/>
          <a:ext cx="2225078" cy="94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Social Network Exposure (SNE): </a:t>
          </a:r>
          <a:r>
            <a:rPr lang="en-US" sz="1100" kern="1200"/>
            <a:t>Quantified based on the density of social ties within communities, measured through network analysis techniques. The SNE ranges from 0 to 1, where higher values indicate greater social andeconomic connectedness.</a:t>
          </a:r>
        </a:p>
      </dsp:txBody>
      <dsp:txXfrm>
        <a:off x="5650320" y="1703682"/>
        <a:ext cx="2225078" cy="943972"/>
      </dsp:txXfrm>
    </dsp:sp>
    <dsp:sp modelId="{6F9594FB-D16A-492E-8D18-D7DE15A2B72D}">
      <dsp:nvSpPr>
        <dsp:cNvPr id="0" name=""/>
        <dsp:cNvSpPr/>
      </dsp:nvSpPr>
      <dsp:spPr>
        <a:xfrm>
          <a:off x="745033" y="3387382"/>
          <a:ext cx="943972" cy="9439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D9CEEE-C868-4E1F-92C6-DACEB75F75DC}">
      <dsp:nvSpPr>
        <dsp:cNvPr id="0" name=""/>
        <dsp:cNvSpPr/>
      </dsp:nvSpPr>
      <dsp:spPr>
        <a:xfrm>
          <a:off x="943267" y="3585617"/>
          <a:ext cx="547504" cy="5475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E47C6-F96F-4140-A8BB-21ACBDB5F139}">
      <dsp:nvSpPr>
        <dsp:cNvPr id="0" name=""/>
        <dsp:cNvSpPr/>
      </dsp:nvSpPr>
      <dsp:spPr>
        <a:xfrm>
          <a:off x="1891286" y="3387382"/>
          <a:ext cx="2225078" cy="943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Clustering Coefficient: </a:t>
          </a:r>
          <a:r>
            <a:rPr lang="en-US" sz="1100" kern="1200" dirty="0"/>
            <a:t>Calculated to assess the degree of interconnectedness among individuals within social networks. Like SNE, the clustering coefficient ranges from 0 to 1, with higher values reflecting more tightly-knit social groups.</a:t>
          </a:r>
        </a:p>
      </dsp:txBody>
      <dsp:txXfrm>
        <a:off x="1891286" y="3387382"/>
        <a:ext cx="2225078" cy="9439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AC695-5290-4BE9-B350-7C7FA6423CAB}">
      <dsp:nvSpPr>
        <dsp:cNvPr id="0" name=""/>
        <dsp:cNvSpPr/>
      </dsp:nvSpPr>
      <dsp:spPr>
        <a:xfrm>
          <a:off x="0" y="1647"/>
          <a:ext cx="10815320" cy="8351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87E32-8F2C-4C46-99A3-E3A97F4397F4}">
      <dsp:nvSpPr>
        <dsp:cNvPr id="0" name=""/>
        <dsp:cNvSpPr/>
      </dsp:nvSpPr>
      <dsp:spPr>
        <a:xfrm>
          <a:off x="252636" y="189559"/>
          <a:ext cx="459339" cy="4593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A2A8D-1907-46EB-A4C1-0B2673D631ED}">
      <dsp:nvSpPr>
        <dsp:cNvPr id="0" name=""/>
        <dsp:cNvSpPr/>
      </dsp:nvSpPr>
      <dsp:spPr>
        <a:xfrm>
          <a:off x="964612" y="1647"/>
          <a:ext cx="9850707" cy="8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88" tIns="88388" rIns="88388" bIns="88388" numCol="1" spcCol="1270" anchor="ctr" anchorCtr="0">
          <a:noAutofit/>
        </a:bodyPr>
        <a:lstStyle/>
        <a:p>
          <a:pPr marL="0" lvl="0" indent="0" algn="l" defTabSz="622300">
            <a:lnSpc>
              <a:spcPct val="100000"/>
            </a:lnSpc>
            <a:spcBef>
              <a:spcPct val="0"/>
            </a:spcBef>
            <a:spcAft>
              <a:spcPct val="35000"/>
            </a:spcAft>
            <a:buNone/>
          </a:pPr>
          <a:r>
            <a:rPr lang="en-US" sz="1400" b="1" kern="1200" dirty="0"/>
            <a:t>Targeted Interventions: </a:t>
          </a:r>
          <a:r>
            <a:rPr lang="en-US" sz="1400" kern="1200" dirty="0"/>
            <a:t>Public health efforts should prioritize vaccination for high-risk groups identified through Social Network Exposure (SNE) analysis, particularly younger populations acting as key transmitters. Tailored health education campaigns should raise awareness about inter-age group risks and promote preventive measures in high-SNE settings. </a:t>
          </a:r>
        </a:p>
      </dsp:txBody>
      <dsp:txXfrm>
        <a:off x="964612" y="1647"/>
        <a:ext cx="9850707" cy="835162"/>
      </dsp:txXfrm>
    </dsp:sp>
    <dsp:sp modelId="{12B692D1-6398-4358-81F4-D68A56E98912}">
      <dsp:nvSpPr>
        <dsp:cNvPr id="0" name=""/>
        <dsp:cNvSpPr/>
      </dsp:nvSpPr>
      <dsp:spPr>
        <a:xfrm>
          <a:off x="0" y="1045601"/>
          <a:ext cx="10815320" cy="8351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50C1C-F1AA-4D86-A69C-14A0FEB7425F}">
      <dsp:nvSpPr>
        <dsp:cNvPr id="0" name=""/>
        <dsp:cNvSpPr/>
      </dsp:nvSpPr>
      <dsp:spPr>
        <a:xfrm>
          <a:off x="252636" y="1233512"/>
          <a:ext cx="459339" cy="4593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3084A-D13C-43D1-9B14-61DECCF91940}">
      <dsp:nvSpPr>
        <dsp:cNvPr id="0" name=""/>
        <dsp:cNvSpPr/>
      </dsp:nvSpPr>
      <dsp:spPr>
        <a:xfrm>
          <a:off x="964612" y="1045601"/>
          <a:ext cx="9850707" cy="8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88" tIns="88388" rIns="88388" bIns="88388" numCol="1" spcCol="1270" anchor="ctr" anchorCtr="0">
          <a:noAutofit/>
        </a:bodyPr>
        <a:lstStyle/>
        <a:p>
          <a:pPr marL="0" lvl="0" indent="0" algn="l" defTabSz="622300">
            <a:lnSpc>
              <a:spcPct val="100000"/>
            </a:lnSpc>
            <a:spcBef>
              <a:spcPct val="0"/>
            </a:spcBef>
            <a:spcAft>
              <a:spcPct val="35000"/>
            </a:spcAft>
            <a:buNone/>
          </a:pPr>
          <a:r>
            <a:rPr lang="en-US" sz="1400" b="1" kern="1200"/>
            <a:t>Flexible Response Strategies: </a:t>
          </a:r>
          <a:r>
            <a:rPr lang="en-US" sz="1400" kern="1200"/>
            <a:t>Public health responses must be adaptive to changes in SNE, implementing temporary restrictions or enhanced measures during community events. Real-time monitoring of SNE can allow for more proactive strategies, enabling health officials to respond dynamically to evolving conditions. </a:t>
          </a:r>
        </a:p>
      </dsp:txBody>
      <dsp:txXfrm>
        <a:off x="964612" y="1045601"/>
        <a:ext cx="9850707" cy="835162"/>
      </dsp:txXfrm>
    </dsp:sp>
    <dsp:sp modelId="{28F106E9-D817-40BF-9289-1B9D42DF5EDB}">
      <dsp:nvSpPr>
        <dsp:cNvPr id="0" name=""/>
        <dsp:cNvSpPr/>
      </dsp:nvSpPr>
      <dsp:spPr>
        <a:xfrm>
          <a:off x="0" y="2089554"/>
          <a:ext cx="10815320" cy="8351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3BEA2-D082-4D78-AEB5-2E168C3844D0}">
      <dsp:nvSpPr>
        <dsp:cNvPr id="0" name=""/>
        <dsp:cNvSpPr/>
      </dsp:nvSpPr>
      <dsp:spPr>
        <a:xfrm>
          <a:off x="252636" y="2277465"/>
          <a:ext cx="459339" cy="4593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F2A16-9323-4BB4-8939-5AC9B84704AC}">
      <dsp:nvSpPr>
        <dsp:cNvPr id="0" name=""/>
        <dsp:cNvSpPr/>
      </dsp:nvSpPr>
      <dsp:spPr>
        <a:xfrm>
          <a:off x="964612" y="2089554"/>
          <a:ext cx="9850707" cy="8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88" tIns="88388" rIns="88388" bIns="88388" numCol="1" spcCol="1270" anchor="ctr" anchorCtr="0">
          <a:noAutofit/>
        </a:bodyPr>
        <a:lstStyle/>
        <a:p>
          <a:pPr marL="0" lvl="0" indent="0" algn="l" defTabSz="622300">
            <a:lnSpc>
              <a:spcPct val="100000"/>
            </a:lnSpc>
            <a:spcBef>
              <a:spcPct val="0"/>
            </a:spcBef>
            <a:spcAft>
              <a:spcPct val="35000"/>
            </a:spcAft>
            <a:buNone/>
          </a:pPr>
          <a:r>
            <a:rPr lang="en-US" sz="1400" b="1" kern="1200"/>
            <a:t>Community Engagement: </a:t>
          </a:r>
          <a:r>
            <a:rPr lang="en-US" sz="1400" kern="1200"/>
            <a:t>Encouraging cross-class interactions can strengthen community resilience to outbreaks. Public policies should support initiatives that promote inter-socioeconomic interactions, alongside providing essential support services like transportation for older adults to healthcare facilities. </a:t>
          </a:r>
        </a:p>
      </dsp:txBody>
      <dsp:txXfrm>
        <a:off x="964612" y="2089554"/>
        <a:ext cx="9850707" cy="835162"/>
      </dsp:txXfrm>
    </dsp:sp>
    <dsp:sp modelId="{EB1859F3-7A4B-4472-AF6F-1D2CDA9FD71B}">
      <dsp:nvSpPr>
        <dsp:cNvPr id="0" name=""/>
        <dsp:cNvSpPr/>
      </dsp:nvSpPr>
      <dsp:spPr>
        <a:xfrm>
          <a:off x="0" y="3133507"/>
          <a:ext cx="10815320" cy="8351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3A005A-201C-45BC-872C-52150C3C26F1}">
      <dsp:nvSpPr>
        <dsp:cNvPr id="0" name=""/>
        <dsp:cNvSpPr/>
      </dsp:nvSpPr>
      <dsp:spPr>
        <a:xfrm>
          <a:off x="252636" y="3321419"/>
          <a:ext cx="459339" cy="4593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D79C9-4DB8-4A6C-B49E-DBA4DCAA6E7A}">
      <dsp:nvSpPr>
        <dsp:cNvPr id="0" name=""/>
        <dsp:cNvSpPr/>
      </dsp:nvSpPr>
      <dsp:spPr>
        <a:xfrm>
          <a:off x="964612" y="3133507"/>
          <a:ext cx="9850707" cy="835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88" tIns="88388" rIns="88388" bIns="88388" numCol="1" spcCol="1270" anchor="ctr" anchorCtr="0">
          <a:noAutofit/>
        </a:bodyPr>
        <a:lstStyle/>
        <a:p>
          <a:pPr marL="0" lvl="0" indent="0" algn="l" defTabSz="622300">
            <a:lnSpc>
              <a:spcPct val="100000"/>
            </a:lnSpc>
            <a:spcBef>
              <a:spcPct val="0"/>
            </a:spcBef>
            <a:spcAft>
              <a:spcPct val="35000"/>
            </a:spcAft>
            <a:buNone/>
          </a:pPr>
          <a:r>
            <a:rPr lang="en-US" sz="1400" b="1" kern="1200"/>
            <a:t>Resource Allocation: </a:t>
          </a:r>
          <a:r>
            <a:rPr lang="en-US" sz="1400" kern="1200"/>
            <a:t>Healthcare resources should be allocated based on age-specific risk and SNE patterns. High-SNE areas may require increased medical support due to faster transmission rates, while strategic healthcare infrastructure planning should account for potential spikes in infections among populations frequently interacting across age groups.</a:t>
          </a:r>
        </a:p>
      </dsp:txBody>
      <dsp:txXfrm>
        <a:off x="964612" y="3133507"/>
        <a:ext cx="9850707" cy="8351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ABB68-47FC-43D1-9438-3653B444934C}">
      <dsp:nvSpPr>
        <dsp:cNvPr id="0" name=""/>
        <dsp:cNvSpPr/>
      </dsp:nvSpPr>
      <dsp:spPr>
        <a:xfrm>
          <a:off x="1124587" y="1042959"/>
          <a:ext cx="894206"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0F24AA-93D6-4E51-A326-E86A42EE2D85}">
      <dsp:nvSpPr>
        <dsp:cNvPr id="0" name=""/>
        <dsp:cNvSpPr/>
      </dsp:nvSpPr>
      <dsp:spPr>
        <a:xfrm>
          <a:off x="2072446" y="967808"/>
          <a:ext cx="102833" cy="19333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B9910C-B10B-4E9F-A36B-938F3DFC4C5E}">
      <dsp:nvSpPr>
        <dsp:cNvPr id="0" name=""/>
        <dsp:cNvSpPr/>
      </dsp:nvSpPr>
      <dsp:spPr>
        <a:xfrm>
          <a:off x="558563" y="588746"/>
          <a:ext cx="908496" cy="9084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55" tIns="35255" rIns="35255" bIns="35255"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91609" y="721792"/>
        <a:ext cx="642404" cy="642404"/>
      </dsp:txXfrm>
    </dsp:sp>
    <dsp:sp modelId="{88193488-CC3C-47F3-8575-E012681245B2}">
      <dsp:nvSpPr>
        <dsp:cNvPr id="0" name=""/>
        <dsp:cNvSpPr/>
      </dsp:nvSpPr>
      <dsp:spPr>
        <a:xfrm>
          <a:off x="6829" y="1662843"/>
          <a:ext cx="2011964" cy="227272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06" tIns="165100" rIns="158706" bIns="165100" numCol="1" spcCol="1270" anchor="t" anchorCtr="0">
          <a:noAutofit/>
        </a:bodyPr>
        <a:lstStyle/>
        <a:p>
          <a:pPr marL="0" lvl="0" indent="0" algn="l" defTabSz="488950">
            <a:lnSpc>
              <a:spcPct val="90000"/>
            </a:lnSpc>
            <a:spcBef>
              <a:spcPct val="0"/>
            </a:spcBef>
            <a:spcAft>
              <a:spcPct val="35000"/>
            </a:spcAft>
            <a:buNone/>
          </a:pPr>
          <a:r>
            <a:rPr lang="en-US" sz="1100" kern="1200"/>
            <a:t>The research presented in this paper highlights the critical role of social network exposure (SNE), connectedness, clustering coefficient, and age-structured dynamics in understanding and mitigating the spread of infectious diseases. </a:t>
          </a:r>
        </a:p>
      </dsp:txBody>
      <dsp:txXfrm>
        <a:off x="6829" y="2065236"/>
        <a:ext cx="2011964" cy="1870331"/>
      </dsp:txXfrm>
    </dsp:sp>
    <dsp:sp modelId="{36DAFF2F-4C9E-4C81-B343-D339B0C48D11}">
      <dsp:nvSpPr>
        <dsp:cNvPr id="0" name=""/>
        <dsp:cNvSpPr/>
      </dsp:nvSpPr>
      <dsp:spPr>
        <a:xfrm>
          <a:off x="2242345" y="1042959"/>
          <a:ext cx="201196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8902A-6BA3-420D-BBF8-F609CCCF7FB0}">
      <dsp:nvSpPr>
        <dsp:cNvPr id="0" name=""/>
        <dsp:cNvSpPr/>
      </dsp:nvSpPr>
      <dsp:spPr>
        <a:xfrm>
          <a:off x="4307962" y="967808"/>
          <a:ext cx="102833" cy="19333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CA60AB-5E29-4725-9905-3C08F3A87A2D}">
      <dsp:nvSpPr>
        <dsp:cNvPr id="0" name=""/>
        <dsp:cNvSpPr/>
      </dsp:nvSpPr>
      <dsp:spPr>
        <a:xfrm>
          <a:off x="2794079" y="588746"/>
          <a:ext cx="908496" cy="9084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55" tIns="35255" rIns="35255" bIns="35255"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927125" y="721792"/>
        <a:ext cx="642404" cy="642404"/>
      </dsp:txXfrm>
    </dsp:sp>
    <dsp:sp modelId="{F30D065A-8E8C-456F-ADE9-92A8BA2DB4B4}">
      <dsp:nvSpPr>
        <dsp:cNvPr id="0" name=""/>
        <dsp:cNvSpPr/>
      </dsp:nvSpPr>
      <dsp:spPr>
        <a:xfrm>
          <a:off x="2242345" y="1662843"/>
          <a:ext cx="2011964" cy="227272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06" tIns="165100" rIns="158706" bIns="165100" numCol="1" spcCol="1270" anchor="t" anchorCtr="0">
          <a:noAutofit/>
        </a:bodyPr>
        <a:lstStyle/>
        <a:p>
          <a:pPr marL="0" lvl="0" indent="0" algn="l" defTabSz="488950">
            <a:lnSpc>
              <a:spcPct val="90000"/>
            </a:lnSpc>
            <a:spcBef>
              <a:spcPct val="0"/>
            </a:spcBef>
            <a:spcAft>
              <a:spcPct val="35000"/>
            </a:spcAft>
            <a:buNone/>
          </a:pPr>
          <a:r>
            <a:rPr lang="en-US" sz="1100" kern="1200"/>
            <a:t>By extending traditional models such as SIR and SLIAR to incorporate SNE, this study demonstrates how cross-class and inter-age interactions accelerate disease transmission, leading to different public health outcomes in various socioeconomic contexts. </a:t>
          </a:r>
        </a:p>
      </dsp:txBody>
      <dsp:txXfrm>
        <a:off x="2242345" y="2065236"/>
        <a:ext cx="2011964" cy="1870331"/>
      </dsp:txXfrm>
    </dsp:sp>
    <dsp:sp modelId="{CF1FE28E-C75B-4E03-8AEA-376C29E47065}">
      <dsp:nvSpPr>
        <dsp:cNvPr id="0" name=""/>
        <dsp:cNvSpPr/>
      </dsp:nvSpPr>
      <dsp:spPr>
        <a:xfrm>
          <a:off x="4477861" y="1042959"/>
          <a:ext cx="201196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C6631C-B3D1-4961-822C-EAB13B165ECD}">
      <dsp:nvSpPr>
        <dsp:cNvPr id="0" name=""/>
        <dsp:cNvSpPr/>
      </dsp:nvSpPr>
      <dsp:spPr>
        <a:xfrm>
          <a:off x="6543478" y="967808"/>
          <a:ext cx="102833" cy="19333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442874-D6DA-41CA-A6A1-C4B4177596C4}">
      <dsp:nvSpPr>
        <dsp:cNvPr id="0" name=""/>
        <dsp:cNvSpPr/>
      </dsp:nvSpPr>
      <dsp:spPr>
        <a:xfrm>
          <a:off x="5029595" y="588746"/>
          <a:ext cx="908496" cy="9084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55" tIns="35255" rIns="35255" bIns="35255"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5162641" y="721792"/>
        <a:ext cx="642404" cy="642404"/>
      </dsp:txXfrm>
    </dsp:sp>
    <dsp:sp modelId="{5286A07B-7748-428F-9DE5-1E7F2E8DF9A2}">
      <dsp:nvSpPr>
        <dsp:cNvPr id="0" name=""/>
        <dsp:cNvSpPr/>
      </dsp:nvSpPr>
      <dsp:spPr>
        <a:xfrm>
          <a:off x="4477861" y="1662843"/>
          <a:ext cx="2011964" cy="227272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06" tIns="165100" rIns="158706" bIns="165100" numCol="1" spcCol="1270" anchor="t" anchorCtr="0">
          <a:noAutofit/>
        </a:bodyPr>
        <a:lstStyle/>
        <a:p>
          <a:pPr marL="0" lvl="0" indent="0" algn="l" defTabSz="488950">
            <a:lnSpc>
              <a:spcPct val="90000"/>
            </a:lnSpc>
            <a:spcBef>
              <a:spcPct val="0"/>
            </a:spcBef>
            <a:spcAft>
              <a:spcPct val="35000"/>
            </a:spcAft>
            <a:buNone/>
          </a:pPr>
          <a:r>
            <a:rPr lang="en-US" sz="1100" kern="1200" dirty="0"/>
            <a:t>The simulations of clustered network epidemics further emphasize the influence of social interactions and clustering on the spread of infections, providing insights into how closely connected groups may sustain transmission longer. </a:t>
          </a:r>
        </a:p>
      </dsp:txBody>
      <dsp:txXfrm>
        <a:off x="4477861" y="2065236"/>
        <a:ext cx="2011964" cy="1870331"/>
      </dsp:txXfrm>
    </dsp:sp>
    <dsp:sp modelId="{7EC4ECB5-2C5F-483F-8277-A20B4F7F8D70}">
      <dsp:nvSpPr>
        <dsp:cNvPr id="0" name=""/>
        <dsp:cNvSpPr/>
      </dsp:nvSpPr>
      <dsp:spPr>
        <a:xfrm>
          <a:off x="6713378" y="1042959"/>
          <a:ext cx="2011964"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3A57D1-584C-45FF-B05E-B635B730355B}">
      <dsp:nvSpPr>
        <dsp:cNvPr id="0" name=""/>
        <dsp:cNvSpPr/>
      </dsp:nvSpPr>
      <dsp:spPr>
        <a:xfrm>
          <a:off x="8778995" y="967808"/>
          <a:ext cx="102833" cy="19333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3A97A6-5F50-4F69-ABB9-F3451B28A62F}">
      <dsp:nvSpPr>
        <dsp:cNvPr id="0" name=""/>
        <dsp:cNvSpPr/>
      </dsp:nvSpPr>
      <dsp:spPr>
        <a:xfrm>
          <a:off x="7265112" y="588746"/>
          <a:ext cx="908496" cy="9084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55" tIns="35255" rIns="35255" bIns="35255" numCol="1" spcCol="1270" anchor="ctr" anchorCtr="0">
          <a:noAutofit/>
        </a:bodyPr>
        <a:lstStyle/>
        <a:p>
          <a:pPr marL="0" lvl="0" indent="0" algn="ctr" defTabSz="1778000">
            <a:lnSpc>
              <a:spcPct val="90000"/>
            </a:lnSpc>
            <a:spcBef>
              <a:spcPct val="0"/>
            </a:spcBef>
            <a:spcAft>
              <a:spcPct val="35000"/>
            </a:spcAft>
            <a:buNone/>
          </a:pPr>
          <a:r>
            <a:rPr lang="en-US" sz="4000" kern="1200"/>
            <a:t>4</a:t>
          </a:r>
        </a:p>
      </dsp:txBody>
      <dsp:txXfrm>
        <a:off x="7398158" y="721792"/>
        <a:ext cx="642404" cy="642404"/>
      </dsp:txXfrm>
    </dsp:sp>
    <dsp:sp modelId="{EE3DADCD-BBDC-4545-9D43-AF9682F36AB6}">
      <dsp:nvSpPr>
        <dsp:cNvPr id="0" name=""/>
        <dsp:cNvSpPr/>
      </dsp:nvSpPr>
      <dsp:spPr>
        <a:xfrm>
          <a:off x="6713378" y="1662843"/>
          <a:ext cx="2011964" cy="227272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06" tIns="165100" rIns="158706" bIns="165100" numCol="1" spcCol="1270" anchor="t" anchorCtr="0">
          <a:noAutofit/>
        </a:bodyPr>
        <a:lstStyle/>
        <a:p>
          <a:pPr marL="0" lvl="0" indent="0" algn="l" defTabSz="488950">
            <a:lnSpc>
              <a:spcPct val="90000"/>
            </a:lnSpc>
            <a:spcBef>
              <a:spcPct val="0"/>
            </a:spcBef>
            <a:spcAft>
              <a:spcPct val="35000"/>
            </a:spcAft>
            <a:buNone/>
          </a:pPr>
          <a:r>
            <a:rPr lang="en-US" sz="1100" kern="1200" dirty="0"/>
            <a:t>The findings underscore need for adaptive and targeted public health strategies, with interventions tailored to specific population dynamics &amp; network structures. These insights have significant implications for vaccine distribution, resource allocation, &amp; community engagement initiatives. </a:t>
          </a:r>
        </a:p>
      </dsp:txBody>
      <dsp:txXfrm>
        <a:off x="6713378" y="2065236"/>
        <a:ext cx="2011964" cy="1870331"/>
      </dsp:txXfrm>
    </dsp:sp>
    <dsp:sp modelId="{614C2F26-41FE-47A9-B8C4-2865ED160BD9}">
      <dsp:nvSpPr>
        <dsp:cNvPr id="0" name=""/>
        <dsp:cNvSpPr/>
      </dsp:nvSpPr>
      <dsp:spPr>
        <a:xfrm>
          <a:off x="8948894" y="1042958"/>
          <a:ext cx="1005982"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AD285C-D394-49C1-B655-25121F8FE89B}">
      <dsp:nvSpPr>
        <dsp:cNvPr id="0" name=""/>
        <dsp:cNvSpPr/>
      </dsp:nvSpPr>
      <dsp:spPr>
        <a:xfrm>
          <a:off x="9500628" y="588746"/>
          <a:ext cx="908496" cy="9084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55" tIns="35255" rIns="35255" bIns="35255" numCol="1" spcCol="1270" anchor="ctr" anchorCtr="0">
          <a:noAutofit/>
        </a:bodyPr>
        <a:lstStyle/>
        <a:p>
          <a:pPr marL="0" lvl="0" indent="0" algn="ctr" defTabSz="1778000">
            <a:lnSpc>
              <a:spcPct val="90000"/>
            </a:lnSpc>
            <a:spcBef>
              <a:spcPct val="0"/>
            </a:spcBef>
            <a:spcAft>
              <a:spcPct val="35000"/>
            </a:spcAft>
            <a:buNone/>
          </a:pPr>
          <a:r>
            <a:rPr lang="en-US" sz="4000" kern="1200"/>
            <a:t>5</a:t>
          </a:r>
        </a:p>
      </dsp:txBody>
      <dsp:txXfrm>
        <a:off x="9633674" y="721792"/>
        <a:ext cx="642404" cy="642404"/>
      </dsp:txXfrm>
    </dsp:sp>
    <dsp:sp modelId="{5E3F3054-297C-4AC5-A35C-3F43AC87A92A}">
      <dsp:nvSpPr>
        <dsp:cNvPr id="0" name=""/>
        <dsp:cNvSpPr/>
      </dsp:nvSpPr>
      <dsp:spPr>
        <a:xfrm>
          <a:off x="8948894" y="1662843"/>
          <a:ext cx="2011964" cy="2272724"/>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706" tIns="165100" rIns="158706" bIns="165100" numCol="1" spcCol="1270" anchor="t" anchorCtr="0">
          <a:noAutofit/>
        </a:bodyPr>
        <a:lstStyle/>
        <a:p>
          <a:pPr marL="0" lvl="0" indent="0" algn="l" defTabSz="488950">
            <a:lnSpc>
              <a:spcPct val="90000"/>
            </a:lnSpc>
            <a:spcBef>
              <a:spcPct val="0"/>
            </a:spcBef>
            <a:spcAft>
              <a:spcPct val="35000"/>
            </a:spcAft>
            <a:buNone/>
          </a:pPr>
          <a:r>
            <a:rPr lang="en-US" sz="1100" kern="1200" dirty="0"/>
            <a:t>Future research should focus on refining models with real-world data to validate the findings &amp; explore additional factors, like mobility patterns and health behaviors, A deeper understanding of how social structures impact epidemic spread can inform more efficient public health policies.</a:t>
          </a:r>
        </a:p>
      </dsp:txBody>
      <dsp:txXfrm>
        <a:off x="8948894" y="2065236"/>
        <a:ext cx="2011964" cy="18703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F4313-9FCE-4A92-819A-FAD0FCF0E5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ED8F2DB-1094-477F-B0A7-6AC3F2199E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F11738-7B43-4B42-A93F-63432E515165}" type="datetimeFigureOut">
              <a:rPr lang="en-US" smtClean="0"/>
              <a:t>9/30/2024</a:t>
            </a:fld>
            <a:endParaRPr lang="en-US" dirty="0"/>
          </a:p>
        </p:txBody>
      </p:sp>
      <p:sp>
        <p:nvSpPr>
          <p:cNvPr id="4" name="Footer Placeholder 3">
            <a:extLst>
              <a:ext uri="{FF2B5EF4-FFF2-40B4-BE49-F238E27FC236}">
                <a16:creationId xmlns:a16="http://schemas.microsoft.com/office/drawing/2014/main" id="{5A06BA01-9EAD-49E8-91CF-2A395945EA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7E85C4-F9C1-42D8-B803-39C514A3B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74F99-60BC-462F-82FF-AD0F7D3371E4}" type="slidenum">
              <a:rPr lang="en-US" smtClean="0"/>
              <a:t>‹#›</a:t>
            </a:fld>
            <a:endParaRPr lang="en-US" dirty="0"/>
          </a:p>
        </p:txBody>
      </p:sp>
    </p:spTree>
    <p:extLst>
      <p:ext uri="{BB962C8B-B14F-4D97-AF65-F5344CB8AC3E}">
        <p14:creationId xmlns:p14="http://schemas.microsoft.com/office/powerpoint/2010/main" val="1649019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9/30/2024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1</a:t>
            </a:fld>
            <a:endParaRPr lang="en-US" dirty="0"/>
          </a:p>
        </p:txBody>
      </p:sp>
    </p:spTree>
    <p:extLst>
      <p:ext uri="{BB962C8B-B14F-4D97-AF65-F5344CB8AC3E}">
        <p14:creationId xmlns:p14="http://schemas.microsoft.com/office/powerpoint/2010/main" val="365628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of the SIR model with Social Network Exposure (SNE) as shown in Figure 1 was conducted using Python with a total population of 1,000 individuals. Initially, there was 1 infected individual and 0 recovered individuals, resulting in 999 susceptible individuals. The contact rate (β) was set at 0.2, while the mean recovery rate (γ) was 1/10, indicating an average recovery time of 10 days. The SNE factor was fixed at 1, reflecting maximum social network exposure. The simulation spanned 160 days, with time points generated at 1-day intervals using ‘</a:t>
            </a:r>
            <a:r>
              <a:rPr lang="en-US" dirty="0" err="1"/>
              <a:t>numpy.linspace</a:t>
            </a:r>
            <a:r>
              <a:rPr lang="en-US" dirty="0"/>
              <a:t>‘. The SIR model equations were modified to incorporate SNE, and the resulting differential equations were solved using the ‘</a:t>
            </a:r>
            <a:r>
              <a:rPr lang="en-US" dirty="0" err="1"/>
              <a:t>odeint</a:t>
            </a:r>
            <a:r>
              <a:rPr lang="en-US" dirty="0"/>
              <a:t>‘ function from the ‘</a:t>
            </a:r>
            <a:r>
              <a:rPr lang="en-US" dirty="0" err="1"/>
              <a:t>scipy.integrate</a:t>
            </a:r>
            <a:r>
              <a:rPr lang="en-US" dirty="0"/>
              <a:t>‘ library to assess the impact of social interactions on disease dynamics. Figure 2 is obtained by changing SNE.</a:t>
            </a:r>
            <a:endParaRPr lang="en-IN" dirty="0"/>
          </a:p>
        </p:txBody>
      </p:sp>
      <p:sp>
        <p:nvSpPr>
          <p:cNvPr id="4" name="Slide Number Placeholder 3"/>
          <p:cNvSpPr>
            <a:spLocks noGrp="1"/>
          </p:cNvSpPr>
          <p:nvPr>
            <p:ph type="sldNum" sz="quarter" idx="5"/>
          </p:nvPr>
        </p:nvSpPr>
        <p:spPr/>
        <p:txBody>
          <a:bodyPr/>
          <a:lstStyle/>
          <a:p>
            <a:fld id="{5A226AB8-ACBE-42E6-92F5-667EDDCD9652}" type="slidenum">
              <a:rPr lang="en-US" smtClean="0"/>
              <a:t>15</a:t>
            </a:fld>
            <a:endParaRPr lang="en-US" dirty="0"/>
          </a:p>
        </p:txBody>
      </p:sp>
    </p:spTree>
    <p:extLst>
      <p:ext uri="{BB962C8B-B14F-4D97-AF65-F5344CB8AC3E}">
        <p14:creationId xmlns:p14="http://schemas.microsoft.com/office/powerpoint/2010/main" val="265278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age-structured model simulation, as shown in Figure 3, was executed using Python with a total population of 1,000 individuals, evenly divided between two age groups: young and old. Initial conditions included 1 infected individual in each age group, with zero recovered individuals. The susceptible populations were calculated as follows: the young susceptible population was set to Sy = 499 (i.e., half of the population minus the infected), and the old susceptible population was set to So = 499. Contact rates varied between age groups, with the transmission rate for the young set at 0.3 and for the old at 0.1. The mean recovery rate for both groups was defined as 1 10 and 1 10 respectively, indicating an average recovery period of 10 days. The Social Network Exposure (SNE) factor was fixed at 1, signifying maximum exposure. The simulation ran for 160 days, using time points generated at 1-day intervals with ‘</a:t>
            </a:r>
            <a:r>
              <a:rPr lang="en-US" dirty="0" err="1"/>
              <a:t>numpy.linspace</a:t>
            </a:r>
            <a:r>
              <a:rPr lang="en-US" dirty="0"/>
              <a:t>‘. The resulting differential equations were solved using the ‘</a:t>
            </a:r>
            <a:r>
              <a:rPr lang="en-US" dirty="0" err="1"/>
              <a:t>odeint</a:t>
            </a:r>
            <a:r>
              <a:rPr lang="en-US" dirty="0"/>
              <a:t>‘ function from the ‘</a:t>
            </a:r>
            <a:r>
              <a:rPr lang="en-US" dirty="0" err="1"/>
              <a:t>scipy.integrate</a:t>
            </a:r>
            <a:r>
              <a:rPr lang="en-US" dirty="0"/>
              <a:t>‘ library, allowing for the assessment of disease dynamics across age groups and the influence of social interactions. Figure 4 is obtained by changing SNE.</a:t>
            </a:r>
            <a:endParaRPr lang="en-IN" dirty="0"/>
          </a:p>
        </p:txBody>
      </p:sp>
      <p:sp>
        <p:nvSpPr>
          <p:cNvPr id="4" name="Slide Number Placeholder 3"/>
          <p:cNvSpPr>
            <a:spLocks noGrp="1"/>
          </p:cNvSpPr>
          <p:nvPr>
            <p:ph type="sldNum" sz="quarter" idx="5"/>
          </p:nvPr>
        </p:nvSpPr>
        <p:spPr/>
        <p:txBody>
          <a:bodyPr/>
          <a:lstStyle/>
          <a:p>
            <a:fld id="{5A226AB8-ACBE-42E6-92F5-667EDDCD9652}" type="slidenum">
              <a:rPr lang="en-US" smtClean="0"/>
              <a:t>16</a:t>
            </a:fld>
            <a:endParaRPr lang="en-US" dirty="0"/>
          </a:p>
        </p:txBody>
      </p:sp>
    </p:spTree>
    <p:extLst>
      <p:ext uri="{BB962C8B-B14F-4D97-AF65-F5344CB8AC3E}">
        <p14:creationId xmlns:p14="http://schemas.microsoft.com/office/powerpoint/2010/main" val="2226935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of the SLIAR model with Social Network Exposure (SNE) as shown in Figure 5 was conducted using Python, employing a transmission rate of 0.5 and an infectivity reduction rate for asymptomatic individuals set at 0.3. The transition rate from latent to infected was defined as 0.1, while the recovery rate for symptomatic infections was set at 0.2. The proportion of latent individuals progressing to symptomatic infections was established at 0.6, with a recovery rate for symptomatic individuals fixed at 0.95. Asymptomatic individuals had a recovery rate of 0.1. The SNE factor was fixed at 1.0, indicating full exposure. Initial conditions included 99% of the population as susceptible, 1% as latent, and none as symptomatic, asymptomatic, or recovered. The simulation spanned 160 days, with time points generated at 1-day intervals, and the differential equations were solved using the ‘</a:t>
            </a:r>
            <a:r>
              <a:rPr lang="en-US" dirty="0" err="1"/>
              <a:t>odeint</a:t>
            </a:r>
            <a:r>
              <a:rPr lang="en-US" dirty="0"/>
              <a:t>‘ function from the ‘</a:t>
            </a:r>
            <a:r>
              <a:rPr lang="en-US" dirty="0" err="1"/>
              <a:t>scipy.integrate</a:t>
            </a:r>
            <a:r>
              <a:rPr lang="en-US" dirty="0"/>
              <a:t>‘ library. Figure 6 is obtained by changing SNE.</a:t>
            </a:r>
            <a:endParaRPr lang="en-IN" dirty="0"/>
          </a:p>
        </p:txBody>
      </p:sp>
      <p:sp>
        <p:nvSpPr>
          <p:cNvPr id="4" name="Slide Number Placeholder 3"/>
          <p:cNvSpPr>
            <a:spLocks noGrp="1"/>
          </p:cNvSpPr>
          <p:nvPr>
            <p:ph type="sldNum" sz="quarter" idx="5"/>
          </p:nvPr>
        </p:nvSpPr>
        <p:spPr/>
        <p:txBody>
          <a:bodyPr/>
          <a:lstStyle/>
          <a:p>
            <a:fld id="{5A226AB8-ACBE-42E6-92F5-667EDDCD9652}" type="slidenum">
              <a:rPr lang="en-US" smtClean="0"/>
              <a:t>17</a:t>
            </a:fld>
            <a:endParaRPr lang="en-US" dirty="0"/>
          </a:p>
        </p:txBody>
      </p:sp>
    </p:spTree>
    <p:extLst>
      <p:ext uri="{BB962C8B-B14F-4D97-AF65-F5344CB8AC3E}">
        <p14:creationId xmlns:p14="http://schemas.microsoft.com/office/powerpoint/2010/main" val="328517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Figure 7, a clustered network consisting of 1,000 nodes was generated, where the probability of forming triangle connections was set at 0.3. The degree distribution for independent edges was modeled using a Poisson distribution with a mean of 2, while triangle edges had a mean of 1. The infection probability was 0.1, and the recovery probability was set at 0.05. One node was randomly selected as the initial infected individual, and the simulation was run for a maximum of 100-time steps, plotting the number of susceptible, infected, and recovered individuals over time. For Figure 8, the same parameters were used, but the clustering coefficient of the network was explicitly incorporated into the infection dynamics. The clustering coefficient was calculated based on the average connections in the network, influencing the likelihood of infection spread between tightly connected groups</a:t>
            </a:r>
            <a:endParaRPr lang="en-IN" dirty="0"/>
          </a:p>
        </p:txBody>
      </p:sp>
      <p:sp>
        <p:nvSpPr>
          <p:cNvPr id="4" name="Slide Number Placeholder 3"/>
          <p:cNvSpPr>
            <a:spLocks noGrp="1"/>
          </p:cNvSpPr>
          <p:nvPr>
            <p:ph type="sldNum" sz="quarter" idx="5"/>
          </p:nvPr>
        </p:nvSpPr>
        <p:spPr/>
        <p:txBody>
          <a:bodyPr/>
          <a:lstStyle/>
          <a:p>
            <a:fld id="{5A226AB8-ACBE-42E6-92F5-667EDDCD9652}" type="slidenum">
              <a:rPr lang="en-US" smtClean="0"/>
              <a:t>18</a:t>
            </a:fld>
            <a:endParaRPr lang="en-US" dirty="0"/>
          </a:p>
        </p:txBody>
      </p:sp>
    </p:spTree>
    <p:extLst>
      <p:ext uri="{BB962C8B-B14F-4D97-AF65-F5344CB8AC3E}">
        <p14:creationId xmlns:p14="http://schemas.microsoft.com/office/powerpoint/2010/main" val="34913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26AB8-ACBE-42E6-92F5-667EDDCD9652}" type="slidenum">
              <a:rPr lang="en-US" smtClean="0"/>
              <a:t>22</a:t>
            </a:fld>
            <a:endParaRPr lang="en-US" dirty="0"/>
          </a:p>
        </p:txBody>
      </p:sp>
    </p:spTree>
    <p:extLst>
      <p:ext uri="{BB962C8B-B14F-4D97-AF65-F5344CB8AC3E}">
        <p14:creationId xmlns:p14="http://schemas.microsoft.com/office/powerpoint/2010/main" val="191863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9/30/2024</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9/30/2024</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24slides.com/?utm_campaign=mp&amp;utm_medium=ppt&amp;utm_source=pptlink&amp;utm_content=&amp;utm_term="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414278" y="1932320"/>
            <a:ext cx="6194544" cy="2462213"/>
          </a:xfrm>
          <a:prstGeom prst="rect">
            <a:avLst/>
          </a:prstGeom>
          <a:noFill/>
        </p:spPr>
        <p:txBody>
          <a:bodyPr wrap="square" lIns="0" tIns="0" rIns="0" bIns="0" rtlCol="0" anchor="ctr">
            <a:spAutoFit/>
          </a:bodyPr>
          <a:lstStyle/>
          <a:p>
            <a:pPr algn="ctr"/>
            <a:r>
              <a:rPr lang="en-US" sz="4000" dirty="0">
                <a:solidFill>
                  <a:schemeClr val="bg1"/>
                </a:solidFill>
              </a:rPr>
              <a:t>Modeling Disease Spread and Health Behavior Diffusion through Clustering and Social Network Exposure</a:t>
            </a:r>
            <a:endParaRPr lang="en-US" sz="40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618219" y="4571829"/>
            <a:ext cx="5786662" cy="246221"/>
          </a:xfrm>
          <a:prstGeom prst="rect">
            <a:avLst/>
          </a:prstGeom>
          <a:noFill/>
        </p:spPr>
        <p:txBody>
          <a:bodyPr wrap="square" lIns="0" tIns="0" rIns="0" bIns="0" rtlCol="0">
            <a:spAutoFit/>
          </a:bodyPr>
          <a:lstStyle/>
          <a:p>
            <a:pPr algn="ctr"/>
            <a:r>
              <a:rPr lang="en-IN" sz="1600" dirty="0">
                <a:solidFill>
                  <a:schemeClr val="bg1"/>
                </a:solidFill>
              </a:rPr>
              <a:t>HSN-619 (Project Assignment)</a:t>
            </a:r>
            <a:endParaRPr lang="en-US" sz="1600" dirty="0">
              <a:solidFill>
                <a:schemeClr val="bg1"/>
              </a:solidFill>
            </a:endParaRPr>
          </a:p>
        </p:txBody>
      </p:sp>
      <p:sp>
        <p:nvSpPr>
          <p:cNvPr id="4" name="TextBox 3">
            <a:extLst>
              <a:ext uri="{FF2B5EF4-FFF2-40B4-BE49-F238E27FC236}">
                <a16:creationId xmlns:a16="http://schemas.microsoft.com/office/drawing/2014/main" id="{181077BF-97B3-6ECE-96F7-3EF345AADFF1}"/>
              </a:ext>
            </a:extLst>
          </p:cNvPr>
          <p:cNvSpPr txBox="1"/>
          <p:nvPr/>
        </p:nvSpPr>
        <p:spPr>
          <a:xfrm>
            <a:off x="10066278" y="4448718"/>
            <a:ext cx="1955800" cy="369332"/>
          </a:xfrm>
          <a:prstGeom prst="rect">
            <a:avLst/>
          </a:prstGeom>
          <a:noFill/>
        </p:spPr>
        <p:txBody>
          <a:bodyPr wrap="square">
            <a:spAutoFit/>
          </a:bodyPr>
          <a:lstStyle/>
          <a:p>
            <a:r>
              <a:rPr lang="en-IN" dirty="0">
                <a:solidFill>
                  <a:schemeClr val="bg1"/>
                </a:solidFill>
              </a:rPr>
              <a:t>2024-25 Autumn</a:t>
            </a:r>
          </a:p>
        </p:txBody>
      </p:sp>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02F3B9-188D-257A-761F-0A29BAAAD556}"/>
              </a:ext>
            </a:extLst>
          </p:cNvPr>
          <p:cNvSpPr/>
          <p:nvPr/>
        </p:nvSpPr>
        <p:spPr>
          <a:xfrm>
            <a:off x="0" y="0"/>
            <a:ext cx="12192000" cy="14779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A2F6F39-52D4-32FE-F9EA-3615FA31E175}"/>
              </a:ext>
            </a:extLst>
          </p:cNvPr>
          <p:cNvSpPr>
            <a:spLocks noGrp="1"/>
          </p:cNvSpPr>
          <p:nvPr>
            <p:ph type="title"/>
          </p:nvPr>
        </p:nvSpPr>
        <p:spPr>
          <a:xfrm>
            <a:off x="156569" y="152347"/>
            <a:ext cx="11750295" cy="1325563"/>
          </a:xfrm>
        </p:spPr>
        <p:txBody>
          <a:bodyPr/>
          <a:lstStyle/>
          <a:p>
            <a:pPr algn="ctr"/>
            <a:r>
              <a:rPr lang="en-US" dirty="0">
                <a:solidFill>
                  <a:schemeClr val="bg1"/>
                </a:solidFill>
              </a:rPr>
              <a:t>Analysis 1: Economic Connectedness and Disease Spread</a:t>
            </a:r>
            <a:endParaRPr lang="en-IN" dirty="0">
              <a:solidFill>
                <a:schemeClr val="bg1"/>
              </a:solidFill>
            </a:endParaRPr>
          </a:p>
        </p:txBody>
      </p:sp>
      <p:pic>
        <p:nvPicPr>
          <p:cNvPr id="5" name="Content Placeholder 4">
            <a:extLst>
              <a:ext uri="{FF2B5EF4-FFF2-40B4-BE49-F238E27FC236}">
                <a16:creationId xmlns:a16="http://schemas.microsoft.com/office/drawing/2014/main" id="{F556D1E7-CC86-50E3-9317-F1E415A622F7}"/>
              </a:ext>
            </a:extLst>
          </p:cNvPr>
          <p:cNvPicPr>
            <a:picLocks noGrp="1" noChangeAspect="1"/>
          </p:cNvPicPr>
          <p:nvPr>
            <p:ph idx="1"/>
          </p:nvPr>
        </p:nvPicPr>
        <p:blipFill>
          <a:blip r:embed="rId2"/>
          <a:srcRect l="3536" t="3911" r="2421" b="2461"/>
          <a:stretch/>
        </p:blipFill>
        <p:spPr>
          <a:xfrm>
            <a:off x="5043201" y="1688856"/>
            <a:ext cx="7059562" cy="3094986"/>
          </a:xfrm>
        </p:spPr>
      </p:pic>
      <p:pic>
        <p:nvPicPr>
          <p:cNvPr id="7" name="Picture 6">
            <a:extLst>
              <a:ext uri="{FF2B5EF4-FFF2-40B4-BE49-F238E27FC236}">
                <a16:creationId xmlns:a16="http://schemas.microsoft.com/office/drawing/2014/main" id="{B4D7DA38-E38E-5897-E26C-1EAD1EDF440E}"/>
              </a:ext>
            </a:extLst>
          </p:cNvPr>
          <p:cNvPicPr>
            <a:picLocks noChangeAspect="1"/>
          </p:cNvPicPr>
          <p:nvPr/>
        </p:nvPicPr>
        <p:blipFill>
          <a:blip r:embed="rId3"/>
          <a:srcRect l="1207"/>
          <a:stretch/>
        </p:blipFill>
        <p:spPr>
          <a:xfrm>
            <a:off x="5044695" y="4705184"/>
            <a:ext cx="7147305" cy="1489180"/>
          </a:xfrm>
          <a:prstGeom prst="rect">
            <a:avLst/>
          </a:prstGeom>
        </p:spPr>
      </p:pic>
      <p:sp>
        <p:nvSpPr>
          <p:cNvPr id="9" name="TextBox 8">
            <a:extLst>
              <a:ext uri="{FF2B5EF4-FFF2-40B4-BE49-F238E27FC236}">
                <a16:creationId xmlns:a16="http://schemas.microsoft.com/office/drawing/2014/main" id="{7258F0E2-2893-DA47-5E0D-77428624F334}"/>
              </a:ext>
            </a:extLst>
          </p:cNvPr>
          <p:cNvSpPr txBox="1"/>
          <p:nvPr/>
        </p:nvSpPr>
        <p:spPr>
          <a:xfrm>
            <a:off x="89237" y="1477910"/>
            <a:ext cx="4886631" cy="5016758"/>
          </a:xfrm>
          <a:prstGeom prst="rect">
            <a:avLst/>
          </a:prstGeom>
          <a:noFill/>
        </p:spPr>
        <p:txBody>
          <a:bodyPr wrap="square">
            <a:spAutoFit/>
          </a:bodyPr>
          <a:lstStyle/>
          <a:p>
            <a:r>
              <a:rPr lang="en-US" sz="1600" b="1" dirty="0"/>
              <a:t>Existing Theory: The Strength of Weak Ties</a:t>
            </a:r>
            <a:br>
              <a:rPr lang="en-US" sz="1600" dirty="0"/>
            </a:br>
            <a:r>
              <a:rPr lang="en-US" sz="1600" dirty="0" err="1"/>
              <a:t>Granovetter’s</a:t>
            </a:r>
            <a:r>
              <a:rPr lang="en-US" sz="1600" dirty="0"/>
              <a:t> (1973) theory emphasizes that weak ties, or connections between individuals from different socioeconomic backgrounds, play a critical role in spreading information. Applied to disease transmission, these cross-class ties enable broader and faster infection spread by linking otherwise isolated social groups. In contrast, strong homophily (friending bias) limits cross-group transmission, leading to more contained outbreaks.</a:t>
            </a:r>
          </a:p>
          <a:p>
            <a:endParaRPr lang="en-US" sz="1600" dirty="0"/>
          </a:p>
          <a:p>
            <a:r>
              <a:rPr lang="en-US" sz="1600" b="1" dirty="0"/>
              <a:t>Extension: Social Network Exposure (SNE) in the SIR Model</a:t>
            </a:r>
            <a:br>
              <a:rPr lang="en-US" sz="1600" dirty="0"/>
            </a:br>
            <a:r>
              <a:rPr lang="en-US" sz="1600" dirty="0"/>
              <a:t>To model economic connectedness, we introduce Social Network Exposure (SNE) into the SIR (Susceptible-Infectious-Recovered) model. SNE quantifies cross-class interactions, influencing infection rates. Higher SNE values reflect more frequent interactions between socioeconomic groups, accelerating disease spread, while lower SNE indicates stronger friending bias, limiting cross-group infections.</a:t>
            </a:r>
          </a:p>
        </p:txBody>
      </p:sp>
    </p:spTree>
    <p:extLst>
      <p:ext uri="{BB962C8B-B14F-4D97-AF65-F5344CB8AC3E}">
        <p14:creationId xmlns:p14="http://schemas.microsoft.com/office/powerpoint/2010/main" val="3556259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974368-BBB6-7097-78A2-247F6094FE6F}"/>
              </a:ext>
            </a:extLst>
          </p:cNvPr>
          <p:cNvSpPr/>
          <p:nvPr/>
        </p:nvSpPr>
        <p:spPr>
          <a:xfrm>
            <a:off x="0" y="-72503"/>
            <a:ext cx="12192000" cy="10557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52683DE-9763-7B66-7829-D80EB1B2B424}"/>
              </a:ext>
            </a:extLst>
          </p:cNvPr>
          <p:cNvSpPr>
            <a:spLocks noGrp="1"/>
          </p:cNvSpPr>
          <p:nvPr>
            <p:ph type="title"/>
          </p:nvPr>
        </p:nvSpPr>
        <p:spPr>
          <a:xfrm>
            <a:off x="311442" y="-30312"/>
            <a:ext cx="11661057" cy="1030595"/>
          </a:xfrm>
        </p:spPr>
        <p:txBody>
          <a:bodyPr>
            <a:normAutofit fontScale="90000"/>
          </a:bodyPr>
          <a:lstStyle/>
          <a:p>
            <a:r>
              <a:rPr lang="en-US" sz="3700" dirty="0">
                <a:solidFill>
                  <a:schemeClr val="bg1"/>
                </a:solidFill>
              </a:rPr>
              <a:t>Analysis 2: Age-Structured Models for Understanding Infectious Disease Dynamics</a:t>
            </a:r>
            <a:endParaRPr lang="en-IN" sz="3700" dirty="0">
              <a:solidFill>
                <a:schemeClr val="bg1"/>
              </a:solidFill>
            </a:endParaRPr>
          </a:p>
        </p:txBody>
      </p:sp>
      <p:pic>
        <p:nvPicPr>
          <p:cNvPr id="5" name="Content Placeholder 4">
            <a:extLst>
              <a:ext uri="{FF2B5EF4-FFF2-40B4-BE49-F238E27FC236}">
                <a16:creationId xmlns:a16="http://schemas.microsoft.com/office/drawing/2014/main" id="{9343B0AB-D47A-8311-D162-912B50559D54}"/>
              </a:ext>
            </a:extLst>
          </p:cNvPr>
          <p:cNvPicPr>
            <a:picLocks noGrp="1" noChangeAspect="1"/>
          </p:cNvPicPr>
          <p:nvPr>
            <p:ph idx="1"/>
          </p:nvPr>
        </p:nvPicPr>
        <p:blipFill>
          <a:blip r:embed="rId2"/>
          <a:srcRect l="2327" r="3069" b="-34"/>
          <a:stretch/>
        </p:blipFill>
        <p:spPr>
          <a:xfrm>
            <a:off x="5653547" y="983227"/>
            <a:ext cx="5886067" cy="3602626"/>
          </a:xfrm>
        </p:spPr>
      </p:pic>
      <p:pic>
        <p:nvPicPr>
          <p:cNvPr id="7" name="Picture 6">
            <a:extLst>
              <a:ext uri="{FF2B5EF4-FFF2-40B4-BE49-F238E27FC236}">
                <a16:creationId xmlns:a16="http://schemas.microsoft.com/office/drawing/2014/main" id="{7C8BA574-3F6A-2323-F65C-9C917D8F9E80}"/>
              </a:ext>
            </a:extLst>
          </p:cNvPr>
          <p:cNvPicPr>
            <a:picLocks noChangeAspect="1"/>
          </p:cNvPicPr>
          <p:nvPr/>
        </p:nvPicPr>
        <p:blipFill>
          <a:blip r:embed="rId3"/>
          <a:srcRect l="4849" t="4735" r="1599"/>
          <a:stretch/>
        </p:blipFill>
        <p:spPr>
          <a:xfrm>
            <a:off x="5745224" y="4529546"/>
            <a:ext cx="5702711" cy="2330246"/>
          </a:xfrm>
          <a:prstGeom prst="rect">
            <a:avLst/>
          </a:prstGeom>
        </p:spPr>
      </p:pic>
      <p:sp>
        <p:nvSpPr>
          <p:cNvPr id="9" name="TextBox 8">
            <a:extLst>
              <a:ext uri="{FF2B5EF4-FFF2-40B4-BE49-F238E27FC236}">
                <a16:creationId xmlns:a16="http://schemas.microsoft.com/office/drawing/2014/main" id="{2EFBB501-5230-DFE1-1B38-EDE91B6B442F}"/>
              </a:ext>
            </a:extLst>
          </p:cNvPr>
          <p:cNvSpPr txBox="1"/>
          <p:nvPr/>
        </p:nvSpPr>
        <p:spPr>
          <a:xfrm>
            <a:off x="311442" y="1246704"/>
            <a:ext cx="5250426" cy="4939814"/>
          </a:xfrm>
          <a:prstGeom prst="rect">
            <a:avLst/>
          </a:prstGeom>
          <a:noFill/>
        </p:spPr>
        <p:txBody>
          <a:bodyPr wrap="square">
            <a:spAutoFit/>
          </a:bodyPr>
          <a:lstStyle/>
          <a:p>
            <a:r>
              <a:rPr lang="en-US" sz="1500" dirty="0"/>
              <a:t>Age-structured models are essential for studying infectious diseases as they account for variations in transmission rates, susceptibility, and recovery across different age groups. By segmenting populations by age, these models provide a nuanced understanding of disease dynamics and facilitate the design of targeted interventions.</a:t>
            </a:r>
          </a:p>
          <a:p>
            <a:pPr>
              <a:buFont typeface="+mj-lt"/>
              <a:buAutoNum type="arabicPeriod"/>
            </a:pPr>
            <a:r>
              <a:rPr lang="en-US" sz="1500" b="1" dirty="0"/>
              <a:t>Population Segmentation:</a:t>
            </a:r>
            <a:endParaRPr lang="en-US" sz="1500" dirty="0"/>
          </a:p>
          <a:p>
            <a:pPr marL="742950" lvl="1" indent="-285750">
              <a:buFont typeface="+mj-lt"/>
              <a:buAutoNum type="arabicPeriod"/>
            </a:pPr>
            <a:r>
              <a:rPr lang="en-US" sz="1500" b="1" dirty="0"/>
              <a:t>Infection Rates:</a:t>
            </a:r>
            <a:r>
              <a:rPr lang="en-US" sz="1500" dirty="0"/>
              <a:t> Younger individuals often have higher contact rates (e.g., through schools), increasing transmission potential, while older individuals may face more severe outcomes.</a:t>
            </a:r>
          </a:p>
          <a:p>
            <a:pPr marL="742950" lvl="1" indent="-285750">
              <a:buFont typeface="+mj-lt"/>
              <a:buAutoNum type="arabicPeriod"/>
            </a:pPr>
            <a:r>
              <a:rPr lang="en-US" sz="1500" b="1" dirty="0"/>
              <a:t>Recovery Rates:</a:t>
            </a:r>
            <a:r>
              <a:rPr lang="en-US" sz="1500" dirty="0"/>
              <a:t> Recovery varies by age, with younger individuals generally recovering faster due to differences in immune response.</a:t>
            </a:r>
          </a:p>
          <a:p>
            <a:pPr marL="742950" lvl="1" indent="-285750">
              <a:buFont typeface="+mj-lt"/>
              <a:buAutoNum type="arabicPeriod"/>
            </a:pPr>
            <a:r>
              <a:rPr lang="en-US" sz="1500" b="1" dirty="0"/>
              <a:t>Contact Patterns:</a:t>
            </a:r>
            <a:r>
              <a:rPr lang="en-US" sz="1500" dirty="0"/>
              <a:t> The model considers interaction frequencies, such as children having more close contacts with peers, while older adults may engage in fewer but higher-risk interactions.</a:t>
            </a:r>
          </a:p>
          <a:p>
            <a:pPr>
              <a:buFont typeface="+mj-lt"/>
              <a:buAutoNum type="arabicPeriod"/>
            </a:pPr>
            <a:r>
              <a:rPr lang="en-US" sz="1500" b="1" dirty="0"/>
              <a:t>Dynamic Interactions: </a:t>
            </a:r>
            <a:r>
              <a:rPr lang="en-US" sz="1500" dirty="0"/>
              <a:t>These models simulate interactions between age groups, enabling the study of disease spread over time based on differing infection and recovery rates.</a:t>
            </a:r>
          </a:p>
        </p:txBody>
      </p:sp>
    </p:spTree>
    <p:extLst>
      <p:ext uri="{BB962C8B-B14F-4D97-AF65-F5344CB8AC3E}">
        <p14:creationId xmlns:p14="http://schemas.microsoft.com/office/powerpoint/2010/main" val="143610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87EF1F-EEC8-57C4-1D82-FB6F54DF3128}"/>
              </a:ext>
            </a:extLst>
          </p:cNvPr>
          <p:cNvSpPr/>
          <p:nvPr/>
        </p:nvSpPr>
        <p:spPr>
          <a:xfrm>
            <a:off x="0" y="0"/>
            <a:ext cx="12192000" cy="10606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58382F8-0BB8-B71F-9ED7-3A3100FB1292}"/>
              </a:ext>
            </a:extLst>
          </p:cNvPr>
          <p:cNvSpPr>
            <a:spLocks noGrp="1"/>
          </p:cNvSpPr>
          <p:nvPr>
            <p:ph type="title"/>
          </p:nvPr>
        </p:nvSpPr>
        <p:spPr>
          <a:xfrm>
            <a:off x="245808" y="-121742"/>
            <a:ext cx="11847870" cy="1325563"/>
          </a:xfrm>
        </p:spPr>
        <p:txBody>
          <a:bodyPr>
            <a:normAutofit/>
          </a:bodyPr>
          <a:lstStyle/>
          <a:p>
            <a:r>
              <a:rPr lang="en-US" sz="3500" dirty="0">
                <a:solidFill>
                  <a:schemeClr val="bg1"/>
                </a:solidFill>
              </a:rPr>
              <a:t>Analysis 3: SLIAR Model with Social Network Exposure (SNE) for Infectious Disease Dynamics</a:t>
            </a:r>
            <a:endParaRPr lang="en-IN" sz="3500" dirty="0">
              <a:solidFill>
                <a:schemeClr val="bg1"/>
              </a:solidFill>
            </a:endParaRPr>
          </a:p>
        </p:txBody>
      </p:sp>
      <p:pic>
        <p:nvPicPr>
          <p:cNvPr id="5" name="Content Placeholder 4">
            <a:extLst>
              <a:ext uri="{FF2B5EF4-FFF2-40B4-BE49-F238E27FC236}">
                <a16:creationId xmlns:a16="http://schemas.microsoft.com/office/drawing/2014/main" id="{0A8CF7B2-9CD3-00EA-CE7E-9AFCBAA22032}"/>
              </a:ext>
            </a:extLst>
          </p:cNvPr>
          <p:cNvPicPr>
            <a:picLocks noGrp="1" noChangeAspect="1"/>
          </p:cNvPicPr>
          <p:nvPr>
            <p:ph idx="1"/>
          </p:nvPr>
        </p:nvPicPr>
        <p:blipFill>
          <a:blip r:embed="rId2"/>
          <a:stretch>
            <a:fillRect/>
          </a:stretch>
        </p:blipFill>
        <p:spPr>
          <a:xfrm>
            <a:off x="4807974" y="1297399"/>
            <a:ext cx="7138217" cy="3086532"/>
          </a:xfrm>
        </p:spPr>
      </p:pic>
      <p:pic>
        <p:nvPicPr>
          <p:cNvPr id="7" name="Picture 6">
            <a:extLst>
              <a:ext uri="{FF2B5EF4-FFF2-40B4-BE49-F238E27FC236}">
                <a16:creationId xmlns:a16="http://schemas.microsoft.com/office/drawing/2014/main" id="{49946D53-128C-4CA9-05C8-BB6F53771F35}"/>
              </a:ext>
            </a:extLst>
          </p:cNvPr>
          <p:cNvPicPr>
            <a:picLocks noChangeAspect="1"/>
          </p:cNvPicPr>
          <p:nvPr/>
        </p:nvPicPr>
        <p:blipFill>
          <a:blip r:embed="rId3"/>
          <a:srcRect l="1652"/>
          <a:stretch/>
        </p:blipFill>
        <p:spPr>
          <a:xfrm>
            <a:off x="4807974" y="4326730"/>
            <a:ext cx="7138217" cy="2421784"/>
          </a:xfrm>
          <a:prstGeom prst="rect">
            <a:avLst/>
          </a:prstGeom>
        </p:spPr>
      </p:pic>
      <p:sp>
        <p:nvSpPr>
          <p:cNvPr id="9" name="TextBox 8">
            <a:extLst>
              <a:ext uri="{FF2B5EF4-FFF2-40B4-BE49-F238E27FC236}">
                <a16:creationId xmlns:a16="http://schemas.microsoft.com/office/drawing/2014/main" id="{72667F4D-AC64-C8A7-2169-387DEC516F5F}"/>
              </a:ext>
            </a:extLst>
          </p:cNvPr>
          <p:cNvSpPr txBox="1"/>
          <p:nvPr/>
        </p:nvSpPr>
        <p:spPr>
          <a:xfrm>
            <a:off x="98322" y="1203821"/>
            <a:ext cx="4709652" cy="5401479"/>
          </a:xfrm>
          <a:prstGeom prst="rect">
            <a:avLst/>
          </a:prstGeom>
          <a:noFill/>
        </p:spPr>
        <p:txBody>
          <a:bodyPr wrap="square">
            <a:spAutoFit/>
          </a:bodyPr>
          <a:lstStyle/>
          <a:p>
            <a:r>
              <a:rPr lang="en-US" sz="1500" dirty="0"/>
              <a:t>The SLIAR model is an extension of the traditional SIR (Susceptible-Infectious-Recovered) framework, adding compartments to capture latent and asymptomatic stages of infection. </a:t>
            </a:r>
          </a:p>
          <a:p>
            <a:endParaRPr lang="en-US" sz="1500" dirty="0"/>
          </a:p>
          <a:p>
            <a:r>
              <a:rPr lang="en-US" sz="1500" b="1" dirty="0"/>
              <a:t>1. Compartment Definitions:</a:t>
            </a:r>
            <a:endParaRPr lang="en-US" sz="1500" dirty="0"/>
          </a:p>
          <a:p>
            <a:pPr>
              <a:buFont typeface="Arial" panose="020B0604020202020204" pitchFamily="34" charset="0"/>
              <a:buChar char="•"/>
            </a:pPr>
            <a:r>
              <a:rPr lang="en-US" sz="1500" b="1" dirty="0"/>
              <a:t>S (Susceptible):</a:t>
            </a:r>
            <a:r>
              <a:rPr lang="en-US" sz="1500" dirty="0"/>
              <a:t> Individuals who are not infected and can become infected.</a:t>
            </a:r>
          </a:p>
          <a:p>
            <a:pPr>
              <a:buFont typeface="Arial" panose="020B0604020202020204" pitchFamily="34" charset="0"/>
              <a:buChar char="•"/>
            </a:pPr>
            <a:r>
              <a:rPr lang="en-US" sz="1500" b="1" dirty="0"/>
              <a:t>L (Latent):</a:t>
            </a:r>
            <a:r>
              <a:rPr lang="en-US" sz="1500" dirty="0"/>
              <a:t> Infected individuals who are not yet infectious and cannot transmit the disease.</a:t>
            </a:r>
          </a:p>
          <a:p>
            <a:pPr>
              <a:buFont typeface="Arial" panose="020B0604020202020204" pitchFamily="34" charset="0"/>
              <a:buChar char="•"/>
            </a:pPr>
            <a:r>
              <a:rPr lang="en-US" sz="1500" b="1" dirty="0"/>
              <a:t>I (Infectious Symptomatic):</a:t>
            </a:r>
            <a:r>
              <a:rPr lang="en-US" sz="1500" dirty="0"/>
              <a:t> Infected individuals displaying symptoms who can spread the disease.</a:t>
            </a:r>
          </a:p>
          <a:p>
            <a:pPr>
              <a:buFont typeface="Arial" panose="020B0604020202020204" pitchFamily="34" charset="0"/>
              <a:buChar char="•"/>
            </a:pPr>
            <a:r>
              <a:rPr lang="en-US" sz="1500" b="1" dirty="0"/>
              <a:t>A (Infectious Asymptomatic):</a:t>
            </a:r>
            <a:r>
              <a:rPr lang="en-US" sz="1500" dirty="0"/>
              <a:t> Infected individuals without symptoms who can still transmit the disease.</a:t>
            </a:r>
          </a:p>
          <a:p>
            <a:pPr>
              <a:buFont typeface="Arial" panose="020B0604020202020204" pitchFamily="34" charset="0"/>
              <a:buChar char="•"/>
            </a:pPr>
            <a:r>
              <a:rPr lang="en-US" sz="1500" b="1" dirty="0"/>
              <a:t>R (Removed):</a:t>
            </a:r>
            <a:r>
              <a:rPr lang="en-US" sz="1500" dirty="0"/>
              <a:t> Individuals who have recovered with immunity or have died, thus unable to spread the disease.</a:t>
            </a:r>
          </a:p>
          <a:p>
            <a:endParaRPr lang="en-US" sz="1500" dirty="0"/>
          </a:p>
          <a:p>
            <a:r>
              <a:rPr lang="en-US" sz="1500" b="1" dirty="0"/>
              <a:t>2. Incorporation of Social Network Exposure (SNE):</a:t>
            </a:r>
            <a:r>
              <a:rPr lang="en-US" sz="1500" dirty="0"/>
              <a:t> To enhance the SLIAR model, we modify the equations to include Social Network Exposure (SNE), reflecting the impact of cross-class interactions on disease transmission dynamics. The SNE variable influences infection rates based on social interactions within the community.</a:t>
            </a:r>
          </a:p>
        </p:txBody>
      </p:sp>
    </p:spTree>
    <p:extLst>
      <p:ext uri="{BB962C8B-B14F-4D97-AF65-F5344CB8AC3E}">
        <p14:creationId xmlns:p14="http://schemas.microsoft.com/office/powerpoint/2010/main" val="43642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95851F-F574-8096-2E44-F8E3FD59A07E}"/>
              </a:ext>
            </a:extLst>
          </p:cNvPr>
          <p:cNvSpPr/>
          <p:nvPr/>
        </p:nvSpPr>
        <p:spPr>
          <a:xfrm>
            <a:off x="0" y="0"/>
            <a:ext cx="4849792"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0DE09D5-450E-3F09-5DD4-CAD928D278AB}"/>
              </a:ext>
            </a:extLst>
          </p:cNvPr>
          <p:cNvSpPr>
            <a:spLocks noGrp="1"/>
          </p:cNvSpPr>
          <p:nvPr>
            <p:ph type="title"/>
          </p:nvPr>
        </p:nvSpPr>
        <p:spPr>
          <a:xfrm>
            <a:off x="270077" y="115747"/>
            <a:ext cx="4579715" cy="2343874"/>
          </a:xfrm>
        </p:spPr>
        <p:txBody>
          <a:bodyPr>
            <a:normAutofit/>
          </a:bodyPr>
          <a:lstStyle/>
          <a:p>
            <a:r>
              <a:rPr lang="en-US" sz="3500" dirty="0">
                <a:solidFill>
                  <a:schemeClr val="bg1"/>
                </a:solidFill>
              </a:rPr>
              <a:t>Analysis 4: Clustered Network Epidemics via Incorporating Social Interactions</a:t>
            </a:r>
            <a:endParaRPr lang="en-IN" sz="3500" dirty="0">
              <a:solidFill>
                <a:schemeClr val="bg1"/>
              </a:solidFill>
            </a:endParaRPr>
          </a:p>
        </p:txBody>
      </p:sp>
      <p:pic>
        <p:nvPicPr>
          <p:cNvPr id="5" name="Content Placeholder 4">
            <a:extLst>
              <a:ext uri="{FF2B5EF4-FFF2-40B4-BE49-F238E27FC236}">
                <a16:creationId xmlns:a16="http://schemas.microsoft.com/office/drawing/2014/main" id="{40B6C85A-1F44-36C2-088E-6B2E786C62E5}"/>
              </a:ext>
            </a:extLst>
          </p:cNvPr>
          <p:cNvPicPr>
            <a:picLocks noGrp="1" noChangeAspect="1"/>
          </p:cNvPicPr>
          <p:nvPr>
            <p:ph idx="1"/>
          </p:nvPr>
        </p:nvPicPr>
        <p:blipFill>
          <a:blip r:embed="rId2"/>
          <a:srcRect l="4488" t="842" r="1688"/>
          <a:stretch/>
        </p:blipFill>
        <p:spPr>
          <a:xfrm>
            <a:off x="4953964" y="115747"/>
            <a:ext cx="6967959" cy="5868364"/>
          </a:xfrm>
        </p:spPr>
      </p:pic>
      <p:pic>
        <p:nvPicPr>
          <p:cNvPr id="7" name="Picture 6">
            <a:extLst>
              <a:ext uri="{FF2B5EF4-FFF2-40B4-BE49-F238E27FC236}">
                <a16:creationId xmlns:a16="http://schemas.microsoft.com/office/drawing/2014/main" id="{1CA14B3A-72FC-42AF-FFCA-9C0ABBBF9793}"/>
              </a:ext>
            </a:extLst>
          </p:cNvPr>
          <p:cNvPicPr>
            <a:picLocks noChangeAspect="1"/>
          </p:cNvPicPr>
          <p:nvPr/>
        </p:nvPicPr>
        <p:blipFill>
          <a:blip r:embed="rId3"/>
          <a:srcRect l="674" t="7378" r="1445" b="3137"/>
          <a:stretch/>
        </p:blipFill>
        <p:spPr>
          <a:xfrm>
            <a:off x="4953964" y="5810557"/>
            <a:ext cx="6967959" cy="1047443"/>
          </a:xfrm>
          <a:prstGeom prst="rect">
            <a:avLst/>
          </a:prstGeom>
        </p:spPr>
      </p:pic>
      <p:sp>
        <p:nvSpPr>
          <p:cNvPr id="9" name="TextBox 8">
            <a:extLst>
              <a:ext uri="{FF2B5EF4-FFF2-40B4-BE49-F238E27FC236}">
                <a16:creationId xmlns:a16="http://schemas.microsoft.com/office/drawing/2014/main" id="{C3165BA9-7272-B763-C810-0DF040F92E7C}"/>
              </a:ext>
            </a:extLst>
          </p:cNvPr>
          <p:cNvSpPr txBox="1"/>
          <p:nvPr/>
        </p:nvSpPr>
        <p:spPr>
          <a:xfrm>
            <a:off x="638054" y="2791977"/>
            <a:ext cx="3573683" cy="2862322"/>
          </a:xfrm>
          <a:prstGeom prst="rect">
            <a:avLst/>
          </a:prstGeom>
          <a:noFill/>
        </p:spPr>
        <p:txBody>
          <a:bodyPr wrap="square">
            <a:spAutoFit/>
          </a:bodyPr>
          <a:lstStyle/>
          <a:p>
            <a:r>
              <a:rPr lang="en-US" dirty="0">
                <a:solidFill>
                  <a:schemeClr val="bg1"/>
                </a:solidFill>
              </a:rPr>
              <a:t>This approach is particularly relevant in studying how social interactions influence the spread of infectious diseases among closely-knit groups. Here, the clustering coefficient is used, which is calculated to assess the degree of interconnectedness among individuals within social networks. </a:t>
            </a:r>
            <a:endParaRPr lang="en-IN" dirty="0">
              <a:solidFill>
                <a:schemeClr val="bg1"/>
              </a:solidFill>
            </a:endParaRPr>
          </a:p>
          <a:p>
            <a:endParaRPr lang="en-IN" dirty="0"/>
          </a:p>
        </p:txBody>
      </p:sp>
    </p:spTree>
    <p:extLst>
      <p:ext uri="{BB962C8B-B14F-4D97-AF65-F5344CB8AC3E}">
        <p14:creationId xmlns:p14="http://schemas.microsoft.com/office/powerpoint/2010/main" val="68244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8CF241-3370-461B-B622-CFECDDFF26C4}"/>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RESULTS</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83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38253D-A3DC-6E2C-A64E-0996BC031FB5}"/>
              </a:ext>
            </a:extLst>
          </p:cNvPr>
          <p:cNvSpPr/>
          <p:nvPr/>
        </p:nvSpPr>
        <p:spPr>
          <a:xfrm>
            <a:off x="0" y="0"/>
            <a:ext cx="12192000" cy="1360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360A6EE-3EB2-14D7-9094-7757DFD5E988}"/>
              </a:ext>
            </a:extLst>
          </p:cNvPr>
          <p:cNvSpPr>
            <a:spLocks noGrp="1"/>
          </p:cNvSpPr>
          <p:nvPr>
            <p:ph type="title"/>
          </p:nvPr>
        </p:nvSpPr>
        <p:spPr>
          <a:xfrm>
            <a:off x="709256" y="71543"/>
            <a:ext cx="10515600" cy="1325563"/>
          </a:xfrm>
        </p:spPr>
        <p:txBody>
          <a:bodyPr/>
          <a:lstStyle/>
          <a:p>
            <a:pPr algn="ctr"/>
            <a:r>
              <a:rPr lang="en-US" dirty="0">
                <a:solidFill>
                  <a:schemeClr val="bg1"/>
                </a:solidFill>
              </a:rPr>
              <a:t>Analysis 1: Economic Connectedness and Disease Spread</a:t>
            </a:r>
            <a:endParaRPr lang="en-IN" dirty="0">
              <a:solidFill>
                <a:schemeClr val="bg1"/>
              </a:solidFill>
            </a:endParaRPr>
          </a:p>
        </p:txBody>
      </p:sp>
      <p:pic>
        <p:nvPicPr>
          <p:cNvPr id="6" name="Picture 5">
            <a:extLst>
              <a:ext uri="{FF2B5EF4-FFF2-40B4-BE49-F238E27FC236}">
                <a16:creationId xmlns:a16="http://schemas.microsoft.com/office/drawing/2014/main" id="{B5AD27BC-6B48-9E48-F3B5-DBDFCCE5C142}"/>
              </a:ext>
            </a:extLst>
          </p:cNvPr>
          <p:cNvPicPr>
            <a:picLocks noChangeAspect="1"/>
          </p:cNvPicPr>
          <p:nvPr/>
        </p:nvPicPr>
        <p:blipFill>
          <a:blip r:embed="rId3"/>
          <a:srcRect l="17373" t="1157" r="12081" b="14483"/>
          <a:stretch/>
        </p:blipFill>
        <p:spPr>
          <a:xfrm>
            <a:off x="579395" y="1459989"/>
            <a:ext cx="4993815" cy="3487808"/>
          </a:xfrm>
          <a:prstGeom prst="rect">
            <a:avLst/>
          </a:prstGeom>
        </p:spPr>
      </p:pic>
      <p:pic>
        <p:nvPicPr>
          <p:cNvPr id="8" name="Picture 7">
            <a:extLst>
              <a:ext uri="{FF2B5EF4-FFF2-40B4-BE49-F238E27FC236}">
                <a16:creationId xmlns:a16="http://schemas.microsoft.com/office/drawing/2014/main" id="{DF78A8EB-CF7D-D145-8D41-B61FA9585E97}"/>
              </a:ext>
            </a:extLst>
          </p:cNvPr>
          <p:cNvPicPr>
            <a:picLocks noChangeAspect="1"/>
          </p:cNvPicPr>
          <p:nvPr/>
        </p:nvPicPr>
        <p:blipFill>
          <a:blip r:embed="rId4"/>
          <a:srcRect l="4718" t="1797" r="5568" b="15209"/>
          <a:stretch/>
        </p:blipFill>
        <p:spPr>
          <a:xfrm>
            <a:off x="5865776" y="1527616"/>
            <a:ext cx="6114022" cy="3405289"/>
          </a:xfrm>
          <a:prstGeom prst="rect">
            <a:avLst/>
          </a:prstGeom>
        </p:spPr>
      </p:pic>
      <p:sp>
        <p:nvSpPr>
          <p:cNvPr id="10" name="TextBox 9">
            <a:extLst>
              <a:ext uri="{FF2B5EF4-FFF2-40B4-BE49-F238E27FC236}">
                <a16:creationId xmlns:a16="http://schemas.microsoft.com/office/drawing/2014/main" id="{857B9207-6CF4-D581-781D-1BE1472D16C1}"/>
              </a:ext>
            </a:extLst>
          </p:cNvPr>
          <p:cNvSpPr txBox="1"/>
          <p:nvPr/>
        </p:nvSpPr>
        <p:spPr>
          <a:xfrm>
            <a:off x="914400" y="4932905"/>
            <a:ext cx="4398380" cy="307777"/>
          </a:xfrm>
          <a:prstGeom prst="rect">
            <a:avLst/>
          </a:prstGeom>
          <a:noFill/>
        </p:spPr>
        <p:txBody>
          <a:bodyPr wrap="square">
            <a:spAutoFit/>
          </a:bodyPr>
          <a:lstStyle/>
          <a:p>
            <a:r>
              <a:rPr lang="en-US" sz="1400" b="1" dirty="0"/>
              <a:t>Figure 1: SIR Model with Social Network Exposure (SNE) =1</a:t>
            </a:r>
            <a:endParaRPr lang="en-IN" sz="1400" b="1" dirty="0"/>
          </a:p>
        </p:txBody>
      </p:sp>
      <p:sp>
        <p:nvSpPr>
          <p:cNvPr id="12" name="TextBox 11">
            <a:extLst>
              <a:ext uri="{FF2B5EF4-FFF2-40B4-BE49-F238E27FC236}">
                <a16:creationId xmlns:a16="http://schemas.microsoft.com/office/drawing/2014/main" id="{57B49A8A-E28B-DD5A-3D19-217EBBB20E45}"/>
              </a:ext>
            </a:extLst>
          </p:cNvPr>
          <p:cNvSpPr txBox="1"/>
          <p:nvPr/>
        </p:nvSpPr>
        <p:spPr>
          <a:xfrm>
            <a:off x="6551269" y="4947797"/>
            <a:ext cx="5640731" cy="307777"/>
          </a:xfrm>
          <a:prstGeom prst="rect">
            <a:avLst/>
          </a:prstGeom>
          <a:noFill/>
        </p:spPr>
        <p:txBody>
          <a:bodyPr wrap="square">
            <a:spAutoFit/>
          </a:bodyPr>
          <a:lstStyle/>
          <a:p>
            <a:r>
              <a:rPr lang="en-US" sz="1400" b="1" dirty="0"/>
              <a:t>Figure 2: Effect of Social Network Exposure (SNE) on Infection Dynamics</a:t>
            </a:r>
            <a:endParaRPr lang="en-IN" sz="1400" b="1" dirty="0"/>
          </a:p>
        </p:txBody>
      </p:sp>
      <p:sp>
        <p:nvSpPr>
          <p:cNvPr id="14" name="TextBox 13">
            <a:extLst>
              <a:ext uri="{FF2B5EF4-FFF2-40B4-BE49-F238E27FC236}">
                <a16:creationId xmlns:a16="http://schemas.microsoft.com/office/drawing/2014/main" id="{B3128CBE-83EB-D932-84CD-89BBCDC9C234}"/>
              </a:ext>
            </a:extLst>
          </p:cNvPr>
          <p:cNvSpPr txBox="1"/>
          <p:nvPr/>
        </p:nvSpPr>
        <p:spPr>
          <a:xfrm>
            <a:off x="243069" y="5422559"/>
            <a:ext cx="11736729" cy="1246495"/>
          </a:xfrm>
          <a:prstGeom prst="rect">
            <a:avLst/>
          </a:prstGeom>
          <a:noFill/>
        </p:spPr>
        <p:txBody>
          <a:bodyPr wrap="square">
            <a:spAutoFit/>
          </a:bodyPr>
          <a:lstStyle/>
          <a:p>
            <a:r>
              <a:rPr lang="en-US" sz="1500" dirty="0"/>
              <a:t>In regions with high economic connectedness (low friending bias), disease spreads rapidly across socioeconomic groups, leading to an earlier peak in infections and a faster decline in susceptible individuals, as shown in Figure 2. This accelerated transmission strains healthcare resources sooner, requiring prompt interventions. Conversely, in areas with high friending bias (low economic connectedness), outbreaks are more localized within socioeconomic groups, resulting in slower, stratified transmission. This delays the infection peak and causes a more gradual decline in susceptible individuals.</a:t>
            </a:r>
            <a:endParaRPr lang="en-IN" sz="1500" dirty="0"/>
          </a:p>
        </p:txBody>
      </p:sp>
    </p:spTree>
    <p:extLst>
      <p:ext uri="{BB962C8B-B14F-4D97-AF65-F5344CB8AC3E}">
        <p14:creationId xmlns:p14="http://schemas.microsoft.com/office/powerpoint/2010/main" val="3700536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14C4342-91B0-146E-0A2E-6A18FFE176CC}"/>
              </a:ext>
            </a:extLst>
          </p:cNvPr>
          <p:cNvSpPr/>
          <p:nvPr/>
        </p:nvSpPr>
        <p:spPr>
          <a:xfrm>
            <a:off x="0" y="0"/>
            <a:ext cx="12192000" cy="7857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618F4AE-222D-6FB9-D466-225F751C4E59}"/>
              </a:ext>
            </a:extLst>
          </p:cNvPr>
          <p:cNvSpPr>
            <a:spLocks noGrp="1"/>
          </p:cNvSpPr>
          <p:nvPr>
            <p:ph type="title"/>
          </p:nvPr>
        </p:nvSpPr>
        <p:spPr>
          <a:xfrm>
            <a:off x="168448" y="-7297"/>
            <a:ext cx="11701042" cy="913018"/>
          </a:xfrm>
        </p:spPr>
        <p:txBody>
          <a:bodyPr>
            <a:normAutofit fontScale="90000"/>
          </a:bodyPr>
          <a:lstStyle/>
          <a:p>
            <a:pPr algn="ctr"/>
            <a:r>
              <a:rPr lang="en-US" sz="3000" dirty="0">
                <a:solidFill>
                  <a:schemeClr val="bg1"/>
                </a:solidFill>
              </a:rPr>
              <a:t>Analysis 2: Age-Structured Models for Understanding Infectious Disease Dynamics</a:t>
            </a:r>
            <a:endParaRPr lang="en-IN" sz="3000" dirty="0">
              <a:solidFill>
                <a:schemeClr val="bg1"/>
              </a:solidFill>
            </a:endParaRPr>
          </a:p>
        </p:txBody>
      </p:sp>
      <p:pic>
        <p:nvPicPr>
          <p:cNvPr id="6" name="Picture 5" descr="A screenshot of a graph&#10;&#10;Description automatically generated">
            <a:extLst>
              <a:ext uri="{FF2B5EF4-FFF2-40B4-BE49-F238E27FC236}">
                <a16:creationId xmlns:a16="http://schemas.microsoft.com/office/drawing/2014/main" id="{9399E6F8-D1AB-A515-A4D3-ACD8350A795F}"/>
              </a:ext>
            </a:extLst>
          </p:cNvPr>
          <p:cNvPicPr>
            <a:picLocks noChangeAspect="1"/>
          </p:cNvPicPr>
          <p:nvPr/>
        </p:nvPicPr>
        <p:blipFill>
          <a:blip r:embed="rId3"/>
          <a:stretch>
            <a:fillRect/>
          </a:stretch>
        </p:blipFill>
        <p:spPr>
          <a:xfrm>
            <a:off x="5823032" y="785793"/>
            <a:ext cx="6134216" cy="4328931"/>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2422279D-5019-F108-C465-8D2A7A76167F}"/>
              </a:ext>
            </a:extLst>
          </p:cNvPr>
          <p:cNvPicPr>
            <a:picLocks noChangeAspect="1"/>
          </p:cNvPicPr>
          <p:nvPr/>
        </p:nvPicPr>
        <p:blipFill>
          <a:blip r:embed="rId4"/>
          <a:stretch>
            <a:fillRect/>
          </a:stretch>
        </p:blipFill>
        <p:spPr>
          <a:xfrm>
            <a:off x="121934" y="785793"/>
            <a:ext cx="5694744" cy="4328931"/>
          </a:xfrm>
          <a:prstGeom prst="rect">
            <a:avLst/>
          </a:prstGeom>
        </p:spPr>
      </p:pic>
      <p:sp>
        <p:nvSpPr>
          <p:cNvPr id="10" name="TextBox 9">
            <a:extLst>
              <a:ext uri="{FF2B5EF4-FFF2-40B4-BE49-F238E27FC236}">
                <a16:creationId xmlns:a16="http://schemas.microsoft.com/office/drawing/2014/main" id="{F33A3678-D3D0-1F11-5412-6FE579B64E85}"/>
              </a:ext>
            </a:extLst>
          </p:cNvPr>
          <p:cNvSpPr txBox="1"/>
          <p:nvPr/>
        </p:nvSpPr>
        <p:spPr>
          <a:xfrm>
            <a:off x="380722" y="5114724"/>
            <a:ext cx="6812544" cy="292388"/>
          </a:xfrm>
          <a:prstGeom prst="rect">
            <a:avLst/>
          </a:prstGeom>
          <a:noFill/>
        </p:spPr>
        <p:txBody>
          <a:bodyPr wrap="square">
            <a:spAutoFit/>
          </a:bodyPr>
          <a:lstStyle/>
          <a:p>
            <a:r>
              <a:rPr lang="en-US" sz="1300" b="1" dirty="0"/>
              <a:t>Figure 3: SIR Model with Young and Old Age Group Dynamics with SNE =1</a:t>
            </a:r>
            <a:endParaRPr lang="en-IN" sz="1300" b="1" dirty="0"/>
          </a:p>
        </p:txBody>
      </p:sp>
      <p:sp>
        <p:nvSpPr>
          <p:cNvPr id="12" name="TextBox 11">
            <a:extLst>
              <a:ext uri="{FF2B5EF4-FFF2-40B4-BE49-F238E27FC236}">
                <a16:creationId xmlns:a16="http://schemas.microsoft.com/office/drawing/2014/main" id="{5D76077F-754D-5EBF-FACE-FB03FFBC5C45}"/>
              </a:ext>
            </a:extLst>
          </p:cNvPr>
          <p:cNvSpPr txBox="1"/>
          <p:nvPr/>
        </p:nvSpPr>
        <p:spPr>
          <a:xfrm>
            <a:off x="5974066" y="5114724"/>
            <a:ext cx="6096000" cy="292388"/>
          </a:xfrm>
          <a:prstGeom prst="rect">
            <a:avLst/>
          </a:prstGeom>
          <a:noFill/>
        </p:spPr>
        <p:txBody>
          <a:bodyPr wrap="square">
            <a:spAutoFit/>
          </a:bodyPr>
          <a:lstStyle/>
          <a:p>
            <a:r>
              <a:rPr lang="en-US" sz="1300" b="1" dirty="0"/>
              <a:t>Figure 4: Effect of SNE on Infection Dynamics in Young and Old Age Group SIR Model</a:t>
            </a:r>
            <a:endParaRPr lang="en-IN" sz="1300" b="1" dirty="0"/>
          </a:p>
        </p:txBody>
      </p:sp>
      <p:sp>
        <p:nvSpPr>
          <p:cNvPr id="14" name="TextBox 13">
            <a:extLst>
              <a:ext uri="{FF2B5EF4-FFF2-40B4-BE49-F238E27FC236}">
                <a16:creationId xmlns:a16="http://schemas.microsoft.com/office/drawing/2014/main" id="{69DEEDF5-1549-F005-C7C4-1D661FB9D6B0}"/>
              </a:ext>
            </a:extLst>
          </p:cNvPr>
          <p:cNvSpPr txBox="1"/>
          <p:nvPr/>
        </p:nvSpPr>
        <p:spPr>
          <a:xfrm>
            <a:off x="121934" y="5449744"/>
            <a:ext cx="12138768" cy="1246495"/>
          </a:xfrm>
          <a:prstGeom prst="rect">
            <a:avLst/>
          </a:prstGeom>
          <a:noFill/>
        </p:spPr>
        <p:txBody>
          <a:bodyPr wrap="square">
            <a:spAutoFit/>
          </a:bodyPr>
          <a:lstStyle/>
          <a:p>
            <a:r>
              <a:rPr lang="en-US" sz="1500" dirty="0"/>
              <a:t>Higher Social Network Exposure (SNE) increases cross-class interactions, leading to faster disease transmission and earlier infection peaks across age groups, as shown in Figure 4. This acceleration of transmission is particularly evident when younger individuals, often in schools or community settings, have more frequent contact with older adults, heightening the risk of rapid disease spread. As a result, public health systems must prepare for surges in cases earlier than anticipated, requiring swift response measures. Additionally, changes in SNE can highlight vulnerabilities in certain age groups, especially older adults who may be exposed to younger, asymptomatic carriers. The distribution of risk shifts accordingly, necessitating targeted monitoring and intervention. </a:t>
            </a:r>
            <a:endParaRPr lang="en-IN" sz="1500" dirty="0"/>
          </a:p>
        </p:txBody>
      </p:sp>
    </p:spTree>
    <p:extLst>
      <p:ext uri="{BB962C8B-B14F-4D97-AF65-F5344CB8AC3E}">
        <p14:creationId xmlns:p14="http://schemas.microsoft.com/office/powerpoint/2010/main" val="2666736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41B517-23BA-4654-588B-15630D1B840F}"/>
              </a:ext>
            </a:extLst>
          </p:cNvPr>
          <p:cNvSpPr/>
          <p:nvPr/>
        </p:nvSpPr>
        <p:spPr>
          <a:xfrm>
            <a:off x="-1" y="7074"/>
            <a:ext cx="12192000" cy="1009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7802988-1021-EEC8-3729-BD9E140090A4}"/>
              </a:ext>
            </a:extLst>
          </p:cNvPr>
          <p:cNvSpPr>
            <a:spLocks noGrp="1"/>
          </p:cNvSpPr>
          <p:nvPr>
            <p:ph type="title"/>
          </p:nvPr>
        </p:nvSpPr>
        <p:spPr>
          <a:xfrm>
            <a:off x="160598" y="84837"/>
            <a:ext cx="11870803" cy="1009583"/>
          </a:xfrm>
        </p:spPr>
        <p:txBody>
          <a:bodyPr>
            <a:normAutofit fontScale="90000"/>
          </a:bodyPr>
          <a:lstStyle/>
          <a:p>
            <a:pPr algn="ctr"/>
            <a:r>
              <a:rPr lang="en-US" sz="3500" dirty="0">
                <a:solidFill>
                  <a:schemeClr val="bg1"/>
                </a:solidFill>
              </a:rPr>
              <a:t>Analysis 3: SLIAR Model with Social Network Exposure (SNE) for Infectious Disease Dynamics</a:t>
            </a:r>
            <a:endParaRPr lang="en-IN" sz="3500" dirty="0">
              <a:solidFill>
                <a:schemeClr val="bg1"/>
              </a:solidFill>
            </a:endParaRPr>
          </a:p>
        </p:txBody>
      </p:sp>
      <p:pic>
        <p:nvPicPr>
          <p:cNvPr id="4" name="Picture 3" descr="A graph of different colored lines&#10;&#10;Description automatically generated">
            <a:extLst>
              <a:ext uri="{FF2B5EF4-FFF2-40B4-BE49-F238E27FC236}">
                <a16:creationId xmlns:a16="http://schemas.microsoft.com/office/drawing/2014/main" id="{F8071A2A-FD38-7F6F-3D7B-4954E952EE94}"/>
              </a:ext>
            </a:extLst>
          </p:cNvPr>
          <p:cNvPicPr>
            <a:picLocks noChangeAspect="1"/>
          </p:cNvPicPr>
          <p:nvPr/>
        </p:nvPicPr>
        <p:blipFill>
          <a:blip r:embed="rId3"/>
          <a:stretch>
            <a:fillRect/>
          </a:stretch>
        </p:blipFill>
        <p:spPr>
          <a:xfrm>
            <a:off x="6095999" y="1094420"/>
            <a:ext cx="5991360" cy="368706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8D9D12C2-95FC-A5F1-5701-58793C9491E3}"/>
              </a:ext>
            </a:extLst>
          </p:cNvPr>
          <p:cNvPicPr>
            <a:picLocks noChangeAspect="1"/>
          </p:cNvPicPr>
          <p:nvPr/>
        </p:nvPicPr>
        <p:blipFill>
          <a:blip r:embed="rId4"/>
          <a:stretch>
            <a:fillRect/>
          </a:stretch>
        </p:blipFill>
        <p:spPr>
          <a:xfrm>
            <a:off x="160598" y="1094420"/>
            <a:ext cx="5991360" cy="3687060"/>
          </a:xfrm>
          <a:prstGeom prst="rect">
            <a:avLst/>
          </a:prstGeom>
        </p:spPr>
      </p:pic>
      <p:sp>
        <p:nvSpPr>
          <p:cNvPr id="8" name="TextBox 7">
            <a:extLst>
              <a:ext uri="{FF2B5EF4-FFF2-40B4-BE49-F238E27FC236}">
                <a16:creationId xmlns:a16="http://schemas.microsoft.com/office/drawing/2014/main" id="{ECF8CCFA-880D-6E00-3A92-82534336BB53}"/>
              </a:ext>
            </a:extLst>
          </p:cNvPr>
          <p:cNvSpPr txBox="1"/>
          <p:nvPr/>
        </p:nvSpPr>
        <p:spPr>
          <a:xfrm>
            <a:off x="1016000" y="4781480"/>
            <a:ext cx="6096000" cy="292388"/>
          </a:xfrm>
          <a:prstGeom prst="rect">
            <a:avLst/>
          </a:prstGeom>
          <a:noFill/>
        </p:spPr>
        <p:txBody>
          <a:bodyPr wrap="square">
            <a:spAutoFit/>
          </a:bodyPr>
          <a:lstStyle/>
          <a:p>
            <a:r>
              <a:rPr lang="en-US" sz="1300" b="1" dirty="0"/>
              <a:t>Figure 5: SLIAR Epidemic Model Dynamics with SNE = 1</a:t>
            </a:r>
            <a:endParaRPr lang="en-IN" sz="1300" b="1" dirty="0"/>
          </a:p>
        </p:txBody>
      </p:sp>
      <p:sp>
        <p:nvSpPr>
          <p:cNvPr id="10" name="TextBox 9">
            <a:extLst>
              <a:ext uri="{FF2B5EF4-FFF2-40B4-BE49-F238E27FC236}">
                <a16:creationId xmlns:a16="http://schemas.microsoft.com/office/drawing/2014/main" id="{DE3FB6E4-E8D2-9DFA-3F3E-675F2555FFBB}"/>
              </a:ext>
            </a:extLst>
          </p:cNvPr>
          <p:cNvSpPr txBox="1"/>
          <p:nvPr/>
        </p:nvSpPr>
        <p:spPr>
          <a:xfrm>
            <a:off x="6241878" y="4777600"/>
            <a:ext cx="6096000" cy="292388"/>
          </a:xfrm>
          <a:prstGeom prst="rect">
            <a:avLst/>
          </a:prstGeom>
          <a:noFill/>
        </p:spPr>
        <p:txBody>
          <a:bodyPr wrap="square">
            <a:spAutoFit/>
          </a:bodyPr>
          <a:lstStyle/>
          <a:p>
            <a:r>
              <a:rPr lang="en-US" sz="1300" b="1" dirty="0"/>
              <a:t>Figure 6: Effect of Social Network Exposure (SNE) on SLIAR Epidemic Model Dynamics</a:t>
            </a:r>
            <a:endParaRPr lang="en-IN" sz="1300" b="1" dirty="0"/>
          </a:p>
        </p:txBody>
      </p:sp>
      <p:sp>
        <p:nvSpPr>
          <p:cNvPr id="12" name="TextBox 11">
            <a:extLst>
              <a:ext uri="{FF2B5EF4-FFF2-40B4-BE49-F238E27FC236}">
                <a16:creationId xmlns:a16="http://schemas.microsoft.com/office/drawing/2014/main" id="{35F82960-6218-37DA-39F8-CC8F15E42DB8}"/>
              </a:ext>
            </a:extLst>
          </p:cNvPr>
          <p:cNvSpPr txBox="1"/>
          <p:nvPr/>
        </p:nvSpPr>
        <p:spPr>
          <a:xfrm>
            <a:off x="160598" y="5176763"/>
            <a:ext cx="12031402" cy="1477328"/>
          </a:xfrm>
          <a:prstGeom prst="rect">
            <a:avLst/>
          </a:prstGeom>
          <a:noFill/>
        </p:spPr>
        <p:txBody>
          <a:bodyPr wrap="square">
            <a:spAutoFit/>
          </a:bodyPr>
          <a:lstStyle/>
          <a:p>
            <a:r>
              <a:rPr lang="en-US" sz="1500" dirty="0"/>
              <a:t>Higher Social Network Exposure (SNE) leads to more frequent interactions across socioeconomic groups, resulting in increased infection rates as individuals rapidly move from the susceptible (S) to latent (L) and infectious (I, A) compartments, as shown in Figure 6. This accelerates disease transmission, particularly among asymptomatic carriers, and drives an earlier peak in infections, putting additional pressure on healthcare systems. Shortened latent and infectious periods further speed up the spread, while asymptomatic individuals contribute significantly to undetected transmission. Different age groups face varying vulnerabilities, with younger populations becoming key transmitters. High SNE also leads to localized outbreaks across socioeconomic groups, complicating containment efforts, whereas low SNE confines outbreaks within specific classes. </a:t>
            </a:r>
            <a:endParaRPr lang="en-IN" sz="1500" dirty="0"/>
          </a:p>
        </p:txBody>
      </p:sp>
    </p:spTree>
    <p:extLst>
      <p:ext uri="{BB962C8B-B14F-4D97-AF65-F5344CB8AC3E}">
        <p14:creationId xmlns:p14="http://schemas.microsoft.com/office/powerpoint/2010/main" val="2270740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11160A-E4FB-810A-CCA8-3A5D5E5A2DE0}"/>
              </a:ext>
            </a:extLst>
          </p:cNvPr>
          <p:cNvSpPr/>
          <p:nvPr/>
        </p:nvSpPr>
        <p:spPr>
          <a:xfrm>
            <a:off x="0" y="0"/>
            <a:ext cx="12192000" cy="928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16AA194-8CB7-CFCD-3E28-23D5E7C50C40}"/>
              </a:ext>
            </a:extLst>
          </p:cNvPr>
          <p:cNvSpPr>
            <a:spLocks noGrp="1"/>
          </p:cNvSpPr>
          <p:nvPr>
            <p:ph type="title"/>
          </p:nvPr>
        </p:nvSpPr>
        <p:spPr>
          <a:xfrm>
            <a:off x="137160" y="30480"/>
            <a:ext cx="11917680" cy="1005840"/>
          </a:xfrm>
        </p:spPr>
        <p:txBody>
          <a:bodyPr>
            <a:normAutofit fontScale="90000"/>
          </a:bodyPr>
          <a:lstStyle/>
          <a:p>
            <a:pPr algn="ctr"/>
            <a:r>
              <a:rPr lang="en-US" sz="3500" dirty="0">
                <a:solidFill>
                  <a:schemeClr val="bg1"/>
                </a:solidFill>
              </a:rPr>
              <a:t>Analysis 4: Clustered Network Epidemics via Incorporating Social Interactions</a:t>
            </a:r>
            <a:endParaRPr lang="en-IN" sz="3500" dirty="0">
              <a:solidFill>
                <a:schemeClr val="bg1"/>
              </a:solidFill>
            </a:endParaRPr>
          </a:p>
        </p:txBody>
      </p:sp>
      <p:pic>
        <p:nvPicPr>
          <p:cNvPr id="4" name="Picture 3" descr="A graph of a number of different colored lines&#10;&#10;Description automatically generated">
            <a:extLst>
              <a:ext uri="{FF2B5EF4-FFF2-40B4-BE49-F238E27FC236}">
                <a16:creationId xmlns:a16="http://schemas.microsoft.com/office/drawing/2014/main" id="{D2B1A615-D1C8-8DF4-4B86-65ADECA50D44}"/>
              </a:ext>
            </a:extLst>
          </p:cNvPr>
          <p:cNvPicPr>
            <a:picLocks noChangeAspect="1"/>
          </p:cNvPicPr>
          <p:nvPr/>
        </p:nvPicPr>
        <p:blipFill>
          <a:blip r:embed="rId3"/>
          <a:stretch>
            <a:fillRect/>
          </a:stretch>
        </p:blipFill>
        <p:spPr>
          <a:xfrm>
            <a:off x="5860436" y="1146979"/>
            <a:ext cx="6194404" cy="3613409"/>
          </a:xfrm>
          <a:prstGeom prst="rect">
            <a:avLst/>
          </a:prstGeom>
        </p:spPr>
      </p:pic>
      <p:pic>
        <p:nvPicPr>
          <p:cNvPr id="6" name="Picture 5" descr="A graph of a network&#10;&#10;Description automatically generated with medium confidence">
            <a:extLst>
              <a:ext uri="{FF2B5EF4-FFF2-40B4-BE49-F238E27FC236}">
                <a16:creationId xmlns:a16="http://schemas.microsoft.com/office/drawing/2014/main" id="{25D0DC8D-C3AC-179A-AC72-D689A80D5BEF}"/>
              </a:ext>
            </a:extLst>
          </p:cNvPr>
          <p:cNvPicPr>
            <a:picLocks noChangeAspect="1"/>
          </p:cNvPicPr>
          <p:nvPr/>
        </p:nvPicPr>
        <p:blipFill>
          <a:blip r:embed="rId4"/>
          <a:stretch>
            <a:fillRect/>
          </a:stretch>
        </p:blipFill>
        <p:spPr>
          <a:xfrm>
            <a:off x="63361" y="1146979"/>
            <a:ext cx="5723276" cy="3686929"/>
          </a:xfrm>
          <a:prstGeom prst="rect">
            <a:avLst/>
          </a:prstGeom>
        </p:spPr>
      </p:pic>
      <p:sp>
        <p:nvSpPr>
          <p:cNvPr id="8" name="TextBox 7">
            <a:extLst>
              <a:ext uri="{FF2B5EF4-FFF2-40B4-BE49-F238E27FC236}">
                <a16:creationId xmlns:a16="http://schemas.microsoft.com/office/drawing/2014/main" id="{803B1DA3-C4EB-F8B3-A83E-80E4E168F6C8}"/>
              </a:ext>
            </a:extLst>
          </p:cNvPr>
          <p:cNvSpPr txBox="1"/>
          <p:nvPr/>
        </p:nvSpPr>
        <p:spPr>
          <a:xfrm>
            <a:off x="309365" y="4760388"/>
            <a:ext cx="6096000" cy="292388"/>
          </a:xfrm>
          <a:prstGeom prst="rect">
            <a:avLst/>
          </a:prstGeom>
          <a:noFill/>
        </p:spPr>
        <p:txBody>
          <a:bodyPr wrap="square">
            <a:spAutoFit/>
          </a:bodyPr>
          <a:lstStyle/>
          <a:p>
            <a:r>
              <a:rPr lang="en-US" sz="1300" b="1" dirty="0"/>
              <a:t>Figure 7: SIR Model Simulation on Clustered Network with Clustering Coefficient</a:t>
            </a:r>
            <a:endParaRPr lang="en-IN" sz="1300" b="1" dirty="0"/>
          </a:p>
        </p:txBody>
      </p:sp>
      <p:sp>
        <p:nvSpPr>
          <p:cNvPr id="10" name="TextBox 9">
            <a:extLst>
              <a:ext uri="{FF2B5EF4-FFF2-40B4-BE49-F238E27FC236}">
                <a16:creationId xmlns:a16="http://schemas.microsoft.com/office/drawing/2014/main" id="{3A14C5F4-2CC3-287C-BA31-491C833C00AF}"/>
              </a:ext>
            </a:extLst>
          </p:cNvPr>
          <p:cNvSpPr txBox="1"/>
          <p:nvPr/>
        </p:nvSpPr>
        <p:spPr>
          <a:xfrm>
            <a:off x="6032639" y="4760388"/>
            <a:ext cx="6096000" cy="292388"/>
          </a:xfrm>
          <a:prstGeom prst="rect">
            <a:avLst/>
          </a:prstGeom>
          <a:noFill/>
        </p:spPr>
        <p:txBody>
          <a:bodyPr wrap="square">
            <a:spAutoFit/>
          </a:bodyPr>
          <a:lstStyle/>
          <a:p>
            <a:r>
              <a:rPr lang="en-US" sz="1300" b="1" dirty="0"/>
              <a:t>Figure 8: Effect of Clustering Coefficient on SIR Model Simulation of Clustered Network</a:t>
            </a:r>
            <a:endParaRPr lang="en-IN" sz="1300" b="1" dirty="0"/>
          </a:p>
        </p:txBody>
      </p:sp>
      <p:sp>
        <p:nvSpPr>
          <p:cNvPr id="12" name="TextBox 11">
            <a:extLst>
              <a:ext uri="{FF2B5EF4-FFF2-40B4-BE49-F238E27FC236}">
                <a16:creationId xmlns:a16="http://schemas.microsoft.com/office/drawing/2014/main" id="{14784E86-638E-5B44-F4D3-E00ECEDBBC51}"/>
              </a:ext>
            </a:extLst>
          </p:cNvPr>
          <p:cNvSpPr txBox="1"/>
          <p:nvPr/>
        </p:nvSpPr>
        <p:spPr>
          <a:xfrm>
            <a:off x="423804" y="5306776"/>
            <a:ext cx="11636633" cy="1246495"/>
          </a:xfrm>
          <a:prstGeom prst="rect">
            <a:avLst/>
          </a:prstGeom>
          <a:noFill/>
        </p:spPr>
        <p:txBody>
          <a:bodyPr wrap="square">
            <a:spAutoFit/>
          </a:bodyPr>
          <a:lstStyle/>
          <a:p>
            <a:r>
              <a:rPr lang="en-US" sz="1500" dirty="0"/>
              <a:t>The Clustering Effect on Infection Spread shows that at p = 0.00, infections quickly die out. As p increases (e.g., 0.25, 0.50, 0.75, 1.00), infections peak before declining, indicating that higher infection probabilities lead to faster, more widespread transmission (Figure 8). A larger clustering coefficient (C = 0.16) prolongs the infection duration due to more efficient spread within closely connected social groups, while lower clustering results in quicker but shorter epidemics. Social Interactions play a crucial role—higher clustering keeps infections active longer, while higher infection probabilities p increase the epidemic’s peak magnitude.</a:t>
            </a:r>
            <a:endParaRPr lang="en-IN" sz="1500" dirty="0"/>
          </a:p>
        </p:txBody>
      </p:sp>
    </p:spTree>
    <p:extLst>
      <p:ext uri="{BB962C8B-B14F-4D97-AF65-F5344CB8AC3E}">
        <p14:creationId xmlns:p14="http://schemas.microsoft.com/office/powerpoint/2010/main" val="14606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3F61-73CA-D18C-4106-E7B6DCC8506B}"/>
              </a:ext>
            </a:extLst>
          </p:cNvPr>
          <p:cNvSpPr>
            <a:spLocks noGrp="1"/>
          </p:cNvSpPr>
          <p:nvPr>
            <p:ph type="title"/>
          </p:nvPr>
        </p:nvSpPr>
        <p:spPr/>
        <p:txBody>
          <a:bodyPr/>
          <a:lstStyle/>
          <a:p>
            <a:r>
              <a:rPr lang="en-IN" dirty="0"/>
              <a:t>Public Health Implications</a:t>
            </a:r>
          </a:p>
        </p:txBody>
      </p:sp>
      <p:graphicFrame>
        <p:nvGraphicFramePr>
          <p:cNvPr id="6" name="TextBox 3">
            <a:extLst>
              <a:ext uri="{FF2B5EF4-FFF2-40B4-BE49-F238E27FC236}">
                <a16:creationId xmlns:a16="http://schemas.microsoft.com/office/drawing/2014/main" id="{A8E3D58D-90F1-94CA-D9D0-D63AAD72320A}"/>
              </a:ext>
            </a:extLst>
          </p:cNvPr>
          <p:cNvGraphicFramePr/>
          <p:nvPr>
            <p:extLst>
              <p:ext uri="{D42A27DB-BD31-4B8C-83A1-F6EECF244321}">
                <p14:modId xmlns:p14="http://schemas.microsoft.com/office/powerpoint/2010/main" val="3256814328"/>
              </p:ext>
            </p:extLst>
          </p:nvPr>
        </p:nvGraphicFramePr>
        <p:xfrm>
          <a:off x="538480" y="1690688"/>
          <a:ext cx="1081532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050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8FFCC-5136-6D03-99FD-818A5DBAB086}"/>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OUTLINE</a:t>
            </a:r>
          </a:p>
        </p:txBody>
      </p:sp>
      <p:sp>
        <p:nvSpPr>
          <p:cNvPr id="3" name="Subtitle 2">
            <a:extLst>
              <a:ext uri="{FF2B5EF4-FFF2-40B4-BE49-F238E27FC236}">
                <a16:creationId xmlns:a16="http://schemas.microsoft.com/office/drawing/2014/main" id="{E53BBAD6-8FC6-D6EF-E0ED-286F90BBA383}"/>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indent="-228600" algn="l">
              <a:buFont typeface="Arial" panose="020B0604020202020204" pitchFamily="34" charset="0"/>
              <a:buChar char="•"/>
            </a:pPr>
            <a:r>
              <a:rPr lang="en-US" sz="2000" dirty="0"/>
              <a:t>INTRODUCTION</a:t>
            </a:r>
          </a:p>
          <a:p>
            <a:pPr indent="-228600" algn="l">
              <a:buFont typeface="Arial" panose="020B0604020202020204" pitchFamily="34" charset="0"/>
              <a:buChar char="•"/>
            </a:pPr>
            <a:r>
              <a:rPr lang="en-US" sz="2000" dirty="0"/>
              <a:t>SUMMARY OF BASE PAPERS</a:t>
            </a:r>
          </a:p>
          <a:p>
            <a:pPr indent="-228600" algn="l">
              <a:buFont typeface="Arial" panose="020B0604020202020204" pitchFamily="34" charset="0"/>
              <a:buChar char="•"/>
            </a:pPr>
            <a:r>
              <a:rPr lang="en-US" sz="2000" dirty="0"/>
              <a:t>LITERATURE REVIEW</a:t>
            </a:r>
          </a:p>
          <a:p>
            <a:pPr indent="-228600" algn="l">
              <a:buFont typeface="Arial" panose="020B0604020202020204" pitchFamily="34" charset="0"/>
              <a:buChar char="•"/>
            </a:pPr>
            <a:r>
              <a:rPr lang="en-US" sz="2000" dirty="0"/>
              <a:t>DATA AND MEASURES</a:t>
            </a:r>
          </a:p>
          <a:p>
            <a:pPr indent="-228600" algn="l">
              <a:buFont typeface="Arial" panose="020B0604020202020204" pitchFamily="34" charset="0"/>
              <a:buChar char="•"/>
            </a:pPr>
            <a:r>
              <a:rPr lang="en-US" sz="2000" dirty="0"/>
              <a:t>THEORETICAL FRAMEWORKS</a:t>
            </a:r>
          </a:p>
          <a:p>
            <a:pPr indent="-228600" algn="l">
              <a:buFont typeface="Arial" panose="020B0604020202020204" pitchFamily="34" charset="0"/>
              <a:buChar char="•"/>
            </a:pPr>
            <a:r>
              <a:rPr lang="en-US" sz="2000" dirty="0"/>
              <a:t>RESULTS</a:t>
            </a:r>
          </a:p>
          <a:p>
            <a:pPr indent="-228600" algn="l">
              <a:buFont typeface="Arial" panose="020B0604020202020204" pitchFamily="34" charset="0"/>
              <a:buChar char="•"/>
            </a:pPr>
            <a:r>
              <a:rPr lang="en-US" sz="2000" dirty="0"/>
              <a:t>PUBLIC HEALTH IMPLICATIONS</a:t>
            </a:r>
          </a:p>
          <a:p>
            <a:pPr indent="-228600" algn="l">
              <a:buFont typeface="Arial" panose="020B0604020202020204" pitchFamily="34" charset="0"/>
              <a:buChar char="•"/>
            </a:pPr>
            <a:r>
              <a:rPr lang="en-US" sz="2000" dirty="0"/>
              <a:t>CONCLUSION</a:t>
            </a:r>
          </a:p>
          <a:p>
            <a:pPr indent="-228600" algn="l">
              <a:buFont typeface="Arial" panose="020B0604020202020204" pitchFamily="34" charset="0"/>
              <a:buChar char="•"/>
            </a:pPr>
            <a:r>
              <a:rPr lang="en-US" sz="2000" dirty="0"/>
              <a:t>REFERENCES</a:t>
            </a:r>
          </a:p>
        </p:txBody>
      </p:sp>
    </p:spTree>
    <p:extLst>
      <p:ext uri="{BB962C8B-B14F-4D97-AF65-F5344CB8AC3E}">
        <p14:creationId xmlns:p14="http://schemas.microsoft.com/office/powerpoint/2010/main" val="4050208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A0A5A-B4A2-132B-2B3D-B98CD27E2740}"/>
              </a:ext>
            </a:extLst>
          </p:cNvPr>
          <p:cNvSpPr>
            <a:spLocks noGrp="1"/>
          </p:cNvSpPr>
          <p:nvPr>
            <p:ph type="title"/>
          </p:nvPr>
        </p:nvSpPr>
        <p:spPr/>
        <p:txBody>
          <a:bodyPr/>
          <a:lstStyle/>
          <a:p>
            <a:r>
              <a:rPr lang="en-IN" dirty="0"/>
              <a:t>Conclusion</a:t>
            </a:r>
          </a:p>
        </p:txBody>
      </p:sp>
      <p:graphicFrame>
        <p:nvGraphicFramePr>
          <p:cNvPr id="6" name="TextBox 3">
            <a:extLst>
              <a:ext uri="{FF2B5EF4-FFF2-40B4-BE49-F238E27FC236}">
                <a16:creationId xmlns:a16="http://schemas.microsoft.com/office/drawing/2014/main" id="{83840A62-29D9-BFBF-355E-5BE823194446}"/>
              </a:ext>
            </a:extLst>
          </p:cNvPr>
          <p:cNvGraphicFramePr/>
          <p:nvPr>
            <p:extLst>
              <p:ext uri="{D42A27DB-BD31-4B8C-83A1-F6EECF244321}">
                <p14:modId xmlns:p14="http://schemas.microsoft.com/office/powerpoint/2010/main" val="2857573481"/>
              </p:ext>
            </p:extLst>
          </p:nvPr>
        </p:nvGraphicFramePr>
        <p:xfrm>
          <a:off x="391160" y="1414562"/>
          <a:ext cx="11191240"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666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8B2523-67C0-63BA-56E8-EFCA5EA28FF7}"/>
              </a:ext>
            </a:extLst>
          </p:cNvPr>
          <p:cNvSpPr/>
          <p:nvPr/>
        </p:nvSpPr>
        <p:spPr>
          <a:xfrm>
            <a:off x="0" y="0"/>
            <a:ext cx="12192000" cy="10611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127D77B-5D4C-2AE9-2C81-0D93321BE221}"/>
              </a:ext>
            </a:extLst>
          </p:cNvPr>
          <p:cNvSpPr>
            <a:spLocks noGrp="1"/>
          </p:cNvSpPr>
          <p:nvPr>
            <p:ph type="title"/>
          </p:nvPr>
        </p:nvSpPr>
        <p:spPr>
          <a:xfrm>
            <a:off x="384697" y="0"/>
            <a:ext cx="3286760" cy="1061165"/>
          </a:xfrm>
        </p:spPr>
        <p:txBody>
          <a:bodyPr/>
          <a:lstStyle/>
          <a:p>
            <a:r>
              <a:rPr lang="en-IN" dirty="0">
                <a:solidFill>
                  <a:schemeClr val="bg1"/>
                </a:solidFill>
              </a:rPr>
              <a:t>References</a:t>
            </a:r>
          </a:p>
        </p:txBody>
      </p:sp>
      <p:sp>
        <p:nvSpPr>
          <p:cNvPr id="4" name="TextBox 3">
            <a:extLst>
              <a:ext uri="{FF2B5EF4-FFF2-40B4-BE49-F238E27FC236}">
                <a16:creationId xmlns:a16="http://schemas.microsoft.com/office/drawing/2014/main" id="{18503E21-A0F3-167B-E327-CF49191E3CB6}"/>
              </a:ext>
            </a:extLst>
          </p:cNvPr>
          <p:cNvSpPr txBox="1"/>
          <p:nvPr/>
        </p:nvSpPr>
        <p:spPr>
          <a:xfrm>
            <a:off x="384697" y="1484453"/>
            <a:ext cx="11422605" cy="4939814"/>
          </a:xfrm>
          <a:prstGeom prst="rect">
            <a:avLst/>
          </a:prstGeom>
          <a:noFill/>
        </p:spPr>
        <p:txBody>
          <a:bodyPr wrap="square">
            <a:spAutoFit/>
          </a:bodyPr>
          <a:lstStyle/>
          <a:p>
            <a:r>
              <a:rPr lang="en-IN" sz="1500" dirty="0"/>
              <a:t>[1] L. F. Berkman and T. Glass, “Social integration, social networks, social support, and health,” in Social Epidemiology. Oxford University Press, 2000. </a:t>
            </a:r>
          </a:p>
          <a:p>
            <a:r>
              <a:rPr lang="en-IN" sz="1500" dirty="0"/>
              <a:t>[2] M. Marmot, “Social determinants of health inequalities,” The Lancet, vol. 365, no. 9464, pp. 1099–1104, 2005. [Online]. Available: https://doi.org/10.1016/S0140-6736(05)71146-6 </a:t>
            </a:r>
          </a:p>
          <a:p>
            <a:r>
              <a:rPr lang="en-IN" sz="1500" dirty="0"/>
              <a:t>[3] A. V. Diez Roux, “Investigating </a:t>
            </a:r>
            <a:r>
              <a:rPr lang="en-IN" sz="1500" dirty="0" err="1"/>
              <a:t>neighborhood</a:t>
            </a:r>
            <a:r>
              <a:rPr lang="en-IN" sz="1500" dirty="0"/>
              <a:t> and area effects on health,” American Journal of Public Health, vol. 91, no. 11, pp. 1783–1789, 2001. [Online]. Available: https://doi.org/10.2105/AJPH.91.11.1783 </a:t>
            </a:r>
          </a:p>
          <a:p>
            <a:r>
              <a:rPr lang="en-IN" sz="1500" dirty="0"/>
              <a:t>[4] W. O. </a:t>
            </a:r>
            <a:r>
              <a:rPr lang="en-IN" sz="1500" dirty="0" err="1"/>
              <a:t>Kermack</a:t>
            </a:r>
            <a:r>
              <a:rPr lang="en-IN" sz="1500" dirty="0"/>
              <a:t> and A. G. McKendrick, “A contribution to the mathematical theory of epidemics,” Proceedings of the Royal Society A: Mathematical, Physical and Engineering Sciences, vol. 115, no. 772, pp. 700–721, 1927. [Online]. Available: https://doi.org/10.1098/rspa.1927.0118 </a:t>
            </a:r>
          </a:p>
          <a:p>
            <a:r>
              <a:rPr lang="en-IN" sz="1500" dirty="0"/>
              <a:t>[5] M. S. </a:t>
            </a:r>
            <a:r>
              <a:rPr lang="en-IN" sz="1500" dirty="0" err="1"/>
              <a:t>Granovetter</a:t>
            </a:r>
            <a:r>
              <a:rPr lang="en-IN" sz="1500" dirty="0"/>
              <a:t>, “The strength of weak ties,” American Journal of Sociology, vol. 78, no. 6, pp. 1360–1380, 1973. [Online]. Available: https://doi.org/10.1086/225469 </a:t>
            </a:r>
          </a:p>
          <a:p>
            <a:r>
              <a:rPr lang="en-IN" sz="1500" dirty="0"/>
              <a:t>[6] O. </a:t>
            </a:r>
            <a:r>
              <a:rPr lang="en-IN" sz="1500" dirty="0" err="1"/>
              <a:t>Diekmann</a:t>
            </a:r>
            <a:r>
              <a:rPr lang="en-IN" sz="1500" dirty="0"/>
              <a:t>, H. A. P. </a:t>
            </a:r>
            <a:r>
              <a:rPr lang="en-IN" sz="1500" dirty="0" err="1"/>
              <a:t>Heesterbeek</a:t>
            </a:r>
            <a:r>
              <a:rPr lang="en-IN" sz="1500" dirty="0"/>
              <a:t>, and T. Britton, Mathematical Tools for Understanding Infectious Disease Dynamics. Princeton University Press, 2013. </a:t>
            </a:r>
          </a:p>
          <a:p>
            <a:r>
              <a:rPr lang="en-IN" sz="1500" dirty="0"/>
              <a:t>[7] M. </a:t>
            </a:r>
            <a:r>
              <a:rPr lang="en-IN" sz="1500" dirty="0" err="1"/>
              <a:t>Ajelli</a:t>
            </a:r>
            <a:r>
              <a:rPr lang="en-IN" sz="1500" dirty="0"/>
              <a:t> and A. </a:t>
            </a:r>
            <a:r>
              <a:rPr lang="en-IN" sz="1500" dirty="0" err="1"/>
              <a:t>Vespignani</a:t>
            </a:r>
            <a:r>
              <a:rPr lang="en-IN" sz="1500" dirty="0"/>
              <a:t>, “The </a:t>
            </a:r>
            <a:r>
              <a:rPr lang="en-IN" sz="1500" dirty="0" err="1"/>
              <a:t>sliar</a:t>
            </a:r>
            <a:r>
              <a:rPr lang="en-IN" sz="1500" dirty="0"/>
              <a:t> model: a framework for </a:t>
            </a:r>
            <a:r>
              <a:rPr lang="en-IN" sz="1500" dirty="0" err="1"/>
              <a:t>modeling</a:t>
            </a:r>
            <a:r>
              <a:rPr lang="en-IN" sz="1500" dirty="0"/>
              <a:t> the dynamics of infectious diseases with latent and asymptomatic infections,” Journal of Theoretical Biology, vol. 266, no. 1, pp. 121–130, 2010. </a:t>
            </a:r>
          </a:p>
          <a:p>
            <a:r>
              <a:rPr lang="en-IN" sz="1500" dirty="0"/>
              <a:t>[8] J. C. Miller, “Percolation and epidemics in random clustered networks,” Physical Review E, vol. 80, no. 2, p. 020901, 2009. [Online]. Available: https://doi.org/10.1103/PhysRevE.80.020901 </a:t>
            </a:r>
          </a:p>
          <a:p>
            <a:r>
              <a:rPr lang="en-IN" sz="1500" dirty="0"/>
              <a:t>[9] R. Chetty, M. O. Jackson, T. </a:t>
            </a:r>
            <a:r>
              <a:rPr lang="en-IN" sz="1500" dirty="0" err="1"/>
              <a:t>Kuchler</a:t>
            </a:r>
            <a:r>
              <a:rPr lang="en-IN" sz="1500" dirty="0"/>
              <a:t>, J. </a:t>
            </a:r>
            <a:r>
              <a:rPr lang="en-IN" sz="1500" dirty="0" err="1"/>
              <a:t>Stroebel</a:t>
            </a:r>
            <a:r>
              <a:rPr lang="en-IN" sz="1500" dirty="0"/>
              <a:t>, N. Hendren, R. B. </a:t>
            </a:r>
            <a:r>
              <a:rPr lang="en-IN" sz="1500" dirty="0" err="1"/>
              <a:t>Fluegge</a:t>
            </a:r>
            <a:r>
              <a:rPr lang="en-IN" sz="1500" dirty="0"/>
              <a:t>, S. Gong, F. Gonzalez, A. </a:t>
            </a:r>
            <a:r>
              <a:rPr lang="en-IN" sz="1500" dirty="0" err="1"/>
              <a:t>Grondin</a:t>
            </a:r>
            <a:r>
              <a:rPr lang="en-IN" sz="1500" dirty="0"/>
              <a:t>, M. Jacob, D. Johnston, M. </a:t>
            </a:r>
            <a:r>
              <a:rPr lang="en-IN" sz="1500" dirty="0" err="1"/>
              <a:t>Koenen</a:t>
            </a:r>
            <a:r>
              <a:rPr lang="en-IN" sz="1500" dirty="0"/>
              <a:t>, E. Laguna-</a:t>
            </a:r>
            <a:r>
              <a:rPr lang="en-IN" sz="1500" dirty="0" err="1"/>
              <a:t>Muggenburg</a:t>
            </a:r>
            <a:r>
              <a:rPr lang="en-IN" sz="1500" dirty="0"/>
              <a:t>, F. </a:t>
            </a:r>
            <a:r>
              <a:rPr lang="en-IN" sz="1500" dirty="0" err="1"/>
              <a:t>Mudekereza</a:t>
            </a:r>
            <a:r>
              <a:rPr lang="en-IN" sz="1500" dirty="0"/>
              <a:t>, T. Rutter, N. Thor, W. Townsend, R. Zhang, M. Bailey, P. Barbera, M. </a:t>
            </a:r>
            <a:r>
              <a:rPr lang="en-IN" sz="1500" dirty="0" err="1"/>
              <a:t>Bhole</a:t>
            </a:r>
            <a:r>
              <a:rPr lang="en-IN" sz="1500" dirty="0"/>
              <a:t>, and ´ N. </a:t>
            </a:r>
            <a:r>
              <a:rPr lang="en-IN" sz="1500" dirty="0" err="1"/>
              <a:t>Wernerfelt</a:t>
            </a:r>
            <a:r>
              <a:rPr lang="en-IN" sz="1500" dirty="0"/>
              <a:t>, “Social capital i: measurement and associations with economic mobility,” Nature, vol. 608, 2022. [Online]. Available: https://doi.org/10.1038/s41586-022-04996-4 </a:t>
            </a:r>
          </a:p>
          <a:p>
            <a:r>
              <a:rPr lang="en-IN" sz="1500" dirty="0"/>
              <a:t>[10] R. Chetty, M. O. Jackson, T. </a:t>
            </a:r>
            <a:r>
              <a:rPr lang="en-IN" sz="1500" dirty="0" err="1"/>
              <a:t>Kuchler</a:t>
            </a:r>
            <a:r>
              <a:rPr lang="en-IN" sz="1500" dirty="0"/>
              <a:t>, J. </a:t>
            </a:r>
            <a:r>
              <a:rPr lang="en-IN" sz="1500" dirty="0" err="1"/>
              <a:t>Stroebel</a:t>
            </a:r>
            <a:r>
              <a:rPr lang="en-IN" sz="1500" dirty="0"/>
              <a:t>, N. Hendren, R. B. </a:t>
            </a:r>
            <a:r>
              <a:rPr lang="en-IN" sz="1500" dirty="0" err="1"/>
              <a:t>Fluegge</a:t>
            </a:r>
            <a:r>
              <a:rPr lang="en-IN" sz="1500" dirty="0"/>
              <a:t>, S. Gong, F. Gonzalez, A. </a:t>
            </a:r>
            <a:r>
              <a:rPr lang="en-IN" sz="1500" dirty="0" err="1"/>
              <a:t>Grondin</a:t>
            </a:r>
            <a:r>
              <a:rPr lang="en-IN" sz="1500" dirty="0"/>
              <a:t>, M. Jacob, D. Johnston, M. </a:t>
            </a:r>
            <a:r>
              <a:rPr lang="en-IN" sz="1500" dirty="0" err="1"/>
              <a:t>Koenen</a:t>
            </a:r>
            <a:r>
              <a:rPr lang="en-IN" sz="1500" dirty="0"/>
              <a:t>, E. Laguna-</a:t>
            </a:r>
            <a:r>
              <a:rPr lang="en-IN" sz="1500" dirty="0" err="1"/>
              <a:t>Muggenburg</a:t>
            </a:r>
            <a:r>
              <a:rPr lang="en-IN" sz="1500" dirty="0"/>
              <a:t>, F. </a:t>
            </a:r>
            <a:r>
              <a:rPr lang="en-IN" sz="1500" dirty="0" err="1"/>
              <a:t>Mudekereza</a:t>
            </a:r>
            <a:r>
              <a:rPr lang="en-IN" sz="1500" dirty="0"/>
              <a:t>, T. Rutter, N. Thor, W. Townsend, R. Zhang, M. Bailey, P. Barber, M. </a:t>
            </a:r>
            <a:r>
              <a:rPr lang="en-IN" sz="1500" dirty="0" err="1"/>
              <a:t>Bhole</a:t>
            </a:r>
            <a:r>
              <a:rPr lang="en-IN" sz="1500" dirty="0"/>
              <a:t>, and N. </a:t>
            </a:r>
            <a:r>
              <a:rPr lang="en-IN" sz="1500" dirty="0" err="1"/>
              <a:t>Wernerfelt</a:t>
            </a:r>
            <a:r>
              <a:rPr lang="en-IN" sz="1500" dirty="0"/>
              <a:t>, “Social capital ii: determinants of economic connectedness,” Nature, vol. 608, 2022. [Online]. Available: https://doi.org/10.1038/s41586-022-04997-3</a:t>
            </a:r>
          </a:p>
        </p:txBody>
      </p:sp>
    </p:spTree>
    <p:extLst>
      <p:ext uri="{BB962C8B-B14F-4D97-AF65-F5344CB8AC3E}">
        <p14:creationId xmlns:p14="http://schemas.microsoft.com/office/powerpoint/2010/main" val="105775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090909" y="202245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5"/>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B886D9A-F519-29C6-4775-E84F6785D71D}"/>
              </a:ext>
            </a:extLst>
          </p:cNvPr>
          <p:cNvSpPr txBox="1"/>
          <p:nvPr/>
        </p:nvSpPr>
        <p:spPr>
          <a:xfrm>
            <a:off x="1851660" y="3078480"/>
            <a:ext cx="8178800" cy="1015663"/>
          </a:xfrm>
          <a:prstGeom prst="rect">
            <a:avLst/>
          </a:prstGeom>
          <a:noFill/>
        </p:spPr>
        <p:txBody>
          <a:bodyPr wrap="square" rtlCol="0">
            <a:spAutoFit/>
          </a:bodyPr>
          <a:lstStyle/>
          <a:p>
            <a:pPr algn="ctr"/>
            <a:r>
              <a:rPr lang="en-IN" sz="2000" i="1" dirty="0">
                <a:solidFill>
                  <a:schemeClr val="bg1"/>
                </a:solidFill>
              </a:rPr>
              <a:t>Divya Aggarwal</a:t>
            </a:r>
          </a:p>
          <a:p>
            <a:pPr algn="ctr"/>
            <a:r>
              <a:rPr lang="en-IN" sz="2000" i="1" dirty="0">
                <a:solidFill>
                  <a:schemeClr val="bg1"/>
                </a:solidFill>
              </a:rPr>
              <a:t>BS-MS Economics</a:t>
            </a:r>
          </a:p>
          <a:p>
            <a:pPr algn="ctr"/>
            <a:r>
              <a:rPr lang="en-IN" sz="2000" i="1" dirty="0">
                <a:solidFill>
                  <a:schemeClr val="bg1"/>
                </a:solidFill>
              </a:rPr>
              <a:t>21322011</a:t>
            </a:r>
          </a:p>
        </p:txBody>
      </p:sp>
    </p:spTree>
    <p:extLst>
      <p:ext uri="{BB962C8B-B14F-4D97-AF65-F5344CB8AC3E}">
        <p14:creationId xmlns:p14="http://schemas.microsoft.com/office/powerpoint/2010/main" val="260920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0D4-48B3-7195-F133-454237EC8BF6}"/>
              </a:ext>
            </a:extLst>
          </p:cNvPr>
          <p:cNvSpPr>
            <a:spLocks noGrp="1"/>
          </p:cNvSpPr>
          <p:nvPr>
            <p:ph type="title"/>
          </p:nvPr>
        </p:nvSpPr>
        <p:spPr/>
        <p:txBody>
          <a:bodyPr/>
          <a:lstStyle/>
          <a:p>
            <a:r>
              <a:rPr lang="en-IN" dirty="0"/>
              <a:t>INTRODUCTION</a:t>
            </a:r>
          </a:p>
        </p:txBody>
      </p:sp>
      <p:graphicFrame>
        <p:nvGraphicFramePr>
          <p:cNvPr id="5" name="Content Placeholder 2">
            <a:extLst>
              <a:ext uri="{FF2B5EF4-FFF2-40B4-BE49-F238E27FC236}">
                <a16:creationId xmlns:a16="http://schemas.microsoft.com/office/drawing/2014/main" id="{A1D48798-C692-314A-7CF9-24782EC258EF}"/>
              </a:ext>
            </a:extLst>
          </p:cNvPr>
          <p:cNvGraphicFramePr>
            <a:graphicFrameLocks noGrp="1"/>
          </p:cNvGraphicFramePr>
          <p:nvPr>
            <p:ph idx="1"/>
          </p:nvPr>
        </p:nvGraphicFramePr>
        <p:xfrm>
          <a:off x="838200" y="1553497"/>
          <a:ext cx="10515600" cy="4623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83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9636-C45D-37DE-9BE9-E8D42AF5D096}"/>
              </a:ext>
            </a:extLst>
          </p:cNvPr>
          <p:cNvSpPr>
            <a:spLocks noGrp="1"/>
          </p:cNvSpPr>
          <p:nvPr>
            <p:ph type="title"/>
          </p:nvPr>
        </p:nvSpPr>
        <p:spPr>
          <a:xfrm>
            <a:off x="839788" y="365126"/>
            <a:ext cx="10515600" cy="726256"/>
          </a:xfrm>
        </p:spPr>
        <p:txBody>
          <a:bodyPr/>
          <a:lstStyle/>
          <a:p>
            <a:r>
              <a:rPr lang="en-IN" dirty="0"/>
              <a:t>SUMMARY OF FIRST BASE PAPER </a:t>
            </a:r>
          </a:p>
        </p:txBody>
      </p:sp>
      <p:sp>
        <p:nvSpPr>
          <p:cNvPr id="3" name="Text Placeholder 2">
            <a:extLst>
              <a:ext uri="{FF2B5EF4-FFF2-40B4-BE49-F238E27FC236}">
                <a16:creationId xmlns:a16="http://schemas.microsoft.com/office/drawing/2014/main" id="{EB079615-1C14-E393-54BA-C2292371ED85}"/>
              </a:ext>
            </a:extLst>
          </p:cNvPr>
          <p:cNvSpPr>
            <a:spLocks noGrp="1"/>
          </p:cNvSpPr>
          <p:nvPr>
            <p:ph type="body" idx="1"/>
          </p:nvPr>
        </p:nvSpPr>
        <p:spPr>
          <a:xfrm>
            <a:off x="836612" y="1891404"/>
            <a:ext cx="5157787" cy="412955"/>
          </a:xfrm>
        </p:spPr>
        <p:txBody>
          <a:bodyPr>
            <a:normAutofit lnSpcReduction="10000"/>
          </a:bodyPr>
          <a:lstStyle/>
          <a:p>
            <a:r>
              <a:rPr lang="en-IN" dirty="0"/>
              <a:t>Defining Social Capital</a:t>
            </a:r>
          </a:p>
        </p:txBody>
      </p:sp>
      <p:graphicFrame>
        <p:nvGraphicFramePr>
          <p:cNvPr id="8" name="Content Placeholder 3">
            <a:extLst>
              <a:ext uri="{FF2B5EF4-FFF2-40B4-BE49-F238E27FC236}">
                <a16:creationId xmlns:a16="http://schemas.microsoft.com/office/drawing/2014/main" id="{3871F355-781F-EF12-BCE9-2BF69AD48264}"/>
              </a:ext>
            </a:extLst>
          </p:cNvPr>
          <p:cNvGraphicFramePr>
            <a:graphicFrameLocks noGrp="1"/>
          </p:cNvGraphicFramePr>
          <p:nvPr>
            <p:ph sz="half" idx="2"/>
            <p:extLst>
              <p:ext uri="{D42A27DB-BD31-4B8C-83A1-F6EECF244321}">
                <p14:modId xmlns:p14="http://schemas.microsoft.com/office/powerpoint/2010/main" val="457109592"/>
              </p:ext>
            </p:extLst>
          </p:nvPr>
        </p:nvGraphicFramePr>
        <p:xfrm>
          <a:off x="839788" y="2505075"/>
          <a:ext cx="5157787" cy="368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CFBF1132-AA2E-2476-0700-497B1F228A5A}"/>
              </a:ext>
            </a:extLst>
          </p:cNvPr>
          <p:cNvSpPr>
            <a:spLocks noGrp="1"/>
          </p:cNvSpPr>
          <p:nvPr>
            <p:ph type="body" sz="quarter" idx="3"/>
          </p:nvPr>
        </p:nvSpPr>
        <p:spPr>
          <a:xfrm>
            <a:off x="6172200" y="1681163"/>
            <a:ext cx="5183188" cy="623196"/>
          </a:xfrm>
        </p:spPr>
        <p:txBody>
          <a:bodyPr>
            <a:normAutofit lnSpcReduction="10000"/>
          </a:bodyPr>
          <a:lstStyle/>
          <a:p>
            <a:r>
              <a:rPr lang="en-IN" dirty="0"/>
              <a:t>Key Findings</a:t>
            </a:r>
          </a:p>
        </p:txBody>
      </p:sp>
      <p:sp>
        <p:nvSpPr>
          <p:cNvPr id="6" name="Content Placeholder 5">
            <a:extLst>
              <a:ext uri="{FF2B5EF4-FFF2-40B4-BE49-F238E27FC236}">
                <a16:creationId xmlns:a16="http://schemas.microsoft.com/office/drawing/2014/main" id="{577393A6-499D-EF82-F368-DA0FE28B12A3}"/>
              </a:ext>
            </a:extLst>
          </p:cNvPr>
          <p:cNvSpPr>
            <a:spLocks noGrp="1"/>
          </p:cNvSpPr>
          <p:nvPr>
            <p:ph sz="quarter" idx="4"/>
          </p:nvPr>
        </p:nvSpPr>
        <p:spPr>
          <a:xfrm>
            <a:off x="6172200" y="2505075"/>
            <a:ext cx="5577348" cy="3684588"/>
          </a:xfrm>
        </p:spPr>
        <p:txBody>
          <a:bodyPr>
            <a:normAutofit fontScale="25000" lnSpcReduction="20000"/>
          </a:bodyPr>
          <a:lstStyle/>
          <a:p>
            <a:pPr marL="0" indent="0">
              <a:buNone/>
            </a:pPr>
            <a:r>
              <a:rPr lang="en-US" sz="6800" dirty="0"/>
              <a:t>• </a:t>
            </a:r>
            <a:r>
              <a:rPr lang="en-US" sz="6800" b="1" dirty="0"/>
              <a:t>Geographical Variation: </a:t>
            </a:r>
            <a:r>
              <a:rPr lang="en-US" sz="6800" dirty="0"/>
              <a:t>All three measures of social capital show significant variation across US counties.</a:t>
            </a:r>
          </a:p>
          <a:p>
            <a:pPr marL="0" indent="0">
              <a:buNone/>
            </a:pPr>
            <a:r>
              <a:rPr lang="en-US" sz="6800" dirty="0"/>
              <a:t>• </a:t>
            </a:r>
            <a:r>
              <a:rPr lang="en-US" sz="6800" b="1" dirty="0"/>
              <a:t>Economic Connectedness and Mobility: </a:t>
            </a:r>
            <a:r>
              <a:rPr lang="en-US" sz="6800" dirty="0"/>
              <a:t>The study finds a strong positive association between EC and upward income mobility. Children from low-income families who grow up in areas with higher EC tend to have higher incomes in adulthood. The study estimates that if children with low-SES parents grew up in counties with EC comparable to that of the average child with high-SES parents, their adult incomes would increase by 20% on average. </a:t>
            </a:r>
          </a:p>
          <a:p>
            <a:pPr marL="0" indent="0">
              <a:buNone/>
            </a:pPr>
            <a:r>
              <a:rPr lang="en-US" sz="6800" dirty="0"/>
              <a:t>• </a:t>
            </a:r>
            <a:r>
              <a:rPr lang="en-US" sz="6800" b="1" dirty="0"/>
              <a:t>Other Social Capital Measures: </a:t>
            </a:r>
            <a:r>
              <a:rPr lang="en-US" sz="6800" dirty="0"/>
              <a:t>Network cohesiveness and civic engagement measures show weaker and less consistent correlations with economic mobility. For example, while civic engagement tends to be higher in rural areas, it is more weakly correlated with economic mobility once the data is weighted to account for the greater concentration of low-income families in urban communities.</a:t>
            </a:r>
          </a:p>
          <a:p>
            <a:endParaRPr lang="en-IN" dirty="0"/>
          </a:p>
        </p:txBody>
      </p:sp>
      <p:sp>
        <p:nvSpPr>
          <p:cNvPr id="9" name="TextBox 8">
            <a:extLst>
              <a:ext uri="{FF2B5EF4-FFF2-40B4-BE49-F238E27FC236}">
                <a16:creationId xmlns:a16="http://schemas.microsoft.com/office/drawing/2014/main" id="{59255D55-BF65-350F-105C-228D5E913915}"/>
              </a:ext>
            </a:extLst>
          </p:cNvPr>
          <p:cNvSpPr txBox="1"/>
          <p:nvPr/>
        </p:nvSpPr>
        <p:spPr>
          <a:xfrm>
            <a:off x="783302" y="1111048"/>
            <a:ext cx="10422194" cy="369332"/>
          </a:xfrm>
          <a:prstGeom prst="rect">
            <a:avLst/>
          </a:prstGeom>
          <a:noFill/>
        </p:spPr>
        <p:txBody>
          <a:bodyPr wrap="square">
            <a:spAutoFit/>
          </a:bodyPr>
          <a:lstStyle/>
          <a:p>
            <a:r>
              <a:rPr lang="en-US" b="1" dirty="0"/>
              <a:t>The first paper is Social Capital I: Measurement and Associations with Economic Mobility by Raj Chetty et al.</a:t>
            </a:r>
          </a:p>
        </p:txBody>
      </p:sp>
    </p:spTree>
    <p:extLst>
      <p:ext uri="{BB962C8B-B14F-4D97-AF65-F5344CB8AC3E}">
        <p14:creationId xmlns:p14="http://schemas.microsoft.com/office/powerpoint/2010/main" val="329611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9352-8CBD-CDBF-AC70-051AA23493AD}"/>
              </a:ext>
            </a:extLst>
          </p:cNvPr>
          <p:cNvSpPr>
            <a:spLocks noGrp="1"/>
          </p:cNvSpPr>
          <p:nvPr>
            <p:ph type="title"/>
          </p:nvPr>
        </p:nvSpPr>
        <p:spPr>
          <a:xfrm>
            <a:off x="769374" y="176897"/>
            <a:ext cx="10515600" cy="904652"/>
          </a:xfrm>
        </p:spPr>
        <p:txBody>
          <a:bodyPr/>
          <a:lstStyle/>
          <a:p>
            <a:r>
              <a:rPr lang="en-IN" dirty="0"/>
              <a:t>SUMMARY OF SECOND BASE PAPER </a:t>
            </a:r>
          </a:p>
        </p:txBody>
      </p:sp>
      <p:graphicFrame>
        <p:nvGraphicFramePr>
          <p:cNvPr id="9" name="Content Placeholder 2">
            <a:extLst>
              <a:ext uri="{FF2B5EF4-FFF2-40B4-BE49-F238E27FC236}">
                <a16:creationId xmlns:a16="http://schemas.microsoft.com/office/drawing/2014/main" id="{08B32C38-3BF6-6E16-0EBE-F66C116F197B}"/>
              </a:ext>
            </a:extLst>
          </p:cNvPr>
          <p:cNvGraphicFramePr>
            <a:graphicFrameLocks noGrp="1"/>
          </p:cNvGraphicFramePr>
          <p:nvPr>
            <p:ph idx="1"/>
            <p:extLst>
              <p:ext uri="{D42A27DB-BD31-4B8C-83A1-F6EECF244321}">
                <p14:modId xmlns:p14="http://schemas.microsoft.com/office/powerpoint/2010/main" val="263342897"/>
              </p:ext>
            </p:extLst>
          </p:nvPr>
        </p:nvGraphicFramePr>
        <p:xfrm>
          <a:off x="647658" y="1989735"/>
          <a:ext cx="51693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AC7FABF-C699-8DE1-73AC-3C054AA079A7}"/>
              </a:ext>
            </a:extLst>
          </p:cNvPr>
          <p:cNvSpPr txBox="1"/>
          <p:nvPr/>
        </p:nvSpPr>
        <p:spPr>
          <a:xfrm>
            <a:off x="1290483" y="983226"/>
            <a:ext cx="10252588" cy="369332"/>
          </a:xfrm>
          <a:prstGeom prst="rect">
            <a:avLst/>
          </a:prstGeom>
          <a:noFill/>
        </p:spPr>
        <p:txBody>
          <a:bodyPr wrap="square">
            <a:spAutoFit/>
          </a:bodyPr>
          <a:lstStyle/>
          <a:p>
            <a:r>
              <a:rPr lang="en-US" b="1" dirty="0"/>
              <a:t>The second paper is Social Capital II: Determinants of Economic Connectedness by Raj Chetty et al.</a:t>
            </a:r>
          </a:p>
        </p:txBody>
      </p:sp>
      <p:sp>
        <p:nvSpPr>
          <p:cNvPr id="10" name="TextBox 9">
            <a:extLst>
              <a:ext uri="{FF2B5EF4-FFF2-40B4-BE49-F238E27FC236}">
                <a16:creationId xmlns:a16="http://schemas.microsoft.com/office/drawing/2014/main" id="{FF989C46-35D8-7C7B-0E75-14352EDD3B8A}"/>
              </a:ext>
            </a:extLst>
          </p:cNvPr>
          <p:cNvSpPr txBox="1"/>
          <p:nvPr/>
        </p:nvSpPr>
        <p:spPr>
          <a:xfrm>
            <a:off x="647658" y="1519196"/>
            <a:ext cx="5169310" cy="461665"/>
          </a:xfrm>
          <a:prstGeom prst="rect">
            <a:avLst/>
          </a:prstGeom>
          <a:noFill/>
        </p:spPr>
        <p:txBody>
          <a:bodyPr wrap="square">
            <a:spAutoFit/>
          </a:bodyPr>
          <a:lstStyle/>
          <a:p>
            <a:r>
              <a:rPr lang="en-US" sz="2400" b="1" dirty="0"/>
              <a:t>Decomposing Economic Connectedness</a:t>
            </a:r>
            <a:endParaRPr lang="en-IN" sz="2400" b="1" dirty="0"/>
          </a:p>
        </p:txBody>
      </p:sp>
      <p:graphicFrame>
        <p:nvGraphicFramePr>
          <p:cNvPr id="11" name="Content Placeholder 2">
            <a:extLst>
              <a:ext uri="{FF2B5EF4-FFF2-40B4-BE49-F238E27FC236}">
                <a16:creationId xmlns:a16="http://schemas.microsoft.com/office/drawing/2014/main" id="{E347A568-2EA7-A398-F675-714C7D6AE77F}"/>
              </a:ext>
            </a:extLst>
          </p:cNvPr>
          <p:cNvGraphicFramePr>
            <a:graphicFrameLocks/>
          </p:cNvGraphicFramePr>
          <p:nvPr>
            <p:extLst>
              <p:ext uri="{D42A27DB-BD31-4B8C-83A1-F6EECF244321}">
                <p14:modId xmlns:p14="http://schemas.microsoft.com/office/powerpoint/2010/main" val="2393390325"/>
              </p:ext>
            </p:extLst>
          </p:nvPr>
        </p:nvGraphicFramePr>
        <p:xfrm>
          <a:off x="6096000" y="1709854"/>
          <a:ext cx="5680587" cy="23705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Box 11">
            <a:extLst>
              <a:ext uri="{FF2B5EF4-FFF2-40B4-BE49-F238E27FC236}">
                <a16:creationId xmlns:a16="http://schemas.microsoft.com/office/drawing/2014/main" id="{F5F7BE5A-8178-F8EB-03B7-4732C8C92514}"/>
              </a:ext>
            </a:extLst>
          </p:cNvPr>
          <p:cNvSpPr txBox="1"/>
          <p:nvPr/>
        </p:nvSpPr>
        <p:spPr>
          <a:xfrm>
            <a:off x="8072283" y="1519197"/>
            <a:ext cx="5169310" cy="461665"/>
          </a:xfrm>
          <a:prstGeom prst="rect">
            <a:avLst/>
          </a:prstGeom>
          <a:noFill/>
        </p:spPr>
        <p:txBody>
          <a:bodyPr wrap="square">
            <a:spAutoFit/>
          </a:bodyPr>
          <a:lstStyle/>
          <a:p>
            <a:r>
              <a:rPr lang="en-US" sz="2400" b="1" dirty="0"/>
              <a:t>Key Findings</a:t>
            </a:r>
            <a:endParaRPr lang="en-IN" sz="2400" b="1" dirty="0"/>
          </a:p>
        </p:txBody>
      </p:sp>
      <p:graphicFrame>
        <p:nvGraphicFramePr>
          <p:cNvPr id="13" name="Content Placeholder 2">
            <a:extLst>
              <a:ext uri="{FF2B5EF4-FFF2-40B4-BE49-F238E27FC236}">
                <a16:creationId xmlns:a16="http://schemas.microsoft.com/office/drawing/2014/main" id="{C20EE7E4-C143-5E54-CB63-874E412B2E4F}"/>
              </a:ext>
            </a:extLst>
          </p:cNvPr>
          <p:cNvGraphicFramePr>
            <a:graphicFrameLocks/>
          </p:cNvGraphicFramePr>
          <p:nvPr>
            <p:extLst>
              <p:ext uri="{D42A27DB-BD31-4B8C-83A1-F6EECF244321}">
                <p14:modId xmlns:p14="http://schemas.microsoft.com/office/powerpoint/2010/main" val="1614338665"/>
              </p:ext>
            </p:extLst>
          </p:nvPr>
        </p:nvGraphicFramePr>
        <p:xfrm>
          <a:off x="6438859" y="4351396"/>
          <a:ext cx="5050134" cy="25197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TextBox 13">
            <a:extLst>
              <a:ext uri="{FF2B5EF4-FFF2-40B4-BE49-F238E27FC236}">
                <a16:creationId xmlns:a16="http://schemas.microsoft.com/office/drawing/2014/main" id="{FF9BE376-655E-F024-866D-6C915167F179}"/>
              </a:ext>
            </a:extLst>
          </p:cNvPr>
          <p:cNvSpPr txBox="1"/>
          <p:nvPr/>
        </p:nvSpPr>
        <p:spPr>
          <a:xfrm>
            <a:off x="7860890" y="4080388"/>
            <a:ext cx="5169310" cy="461665"/>
          </a:xfrm>
          <a:prstGeom prst="rect">
            <a:avLst/>
          </a:prstGeom>
          <a:noFill/>
        </p:spPr>
        <p:txBody>
          <a:bodyPr wrap="square">
            <a:spAutoFit/>
          </a:bodyPr>
          <a:lstStyle/>
          <a:p>
            <a:r>
              <a:rPr lang="en-US" sz="2400" b="1" dirty="0"/>
              <a:t>Policy Implications</a:t>
            </a:r>
            <a:endParaRPr lang="en-IN" sz="2400" b="1" dirty="0"/>
          </a:p>
        </p:txBody>
      </p:sp>
    </p:spTree>
    <p:extLst>
      <p:ext uri="{BB962C8B-B14F-4D97-AF65-F5344CB8AC3E}">
        <p14:creationId xmlns:p14="http://schemas.microsoft.com/office/powerpoint/2010/main" val="403913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33D8-C7FE-D917-60EB-C76A199FF6EA}"/>
              </a:ext>
            </a:extLst>
          </p:cNvPr>
          <p:cNvSpPr>
            <a:spLocks noGrp="1"/>
          </p:cNvSpPr>
          <p:nvPr>
            <p:ph type="title"/>
          </p:nvPr>
        </p:nvSpPr>
        <p:spPr>
          <a:xfrm>
            <a:off x="3669890" y="0"/>
            <a:ext cx="4068096" cy="668594"/>
          </a:xfrm>
        </p:spPr>
        <p:txBody>
          <a:bodyPr>
            <a:normAutofit/>
          </a:bodyPr>
          <a:lstStyle/>
          <a:p>
            <a:r>
              <a:rPr lang="en-IN" sz="3500" dirty="0"/>
              <a:t>Literature Review</a:t>
            </a:r>
          </a:p>
        </p:txBody>
      </p:sp>
      <p:graphicFrame>
        <p:nvGraphicFramePr>
          <p:cNvPr id="17" name="Content Placeholder 16">
            <a:extLst>
              <a:ext uri="{FF2B5EF4-FFF2-40B4-BE49-F238E27FC236}">
                <a16:creationId xmlns:a16="http://schemas.microsoft.com/office/drawing/2014/main" id="{6AE9B3EB-E3FD-F761-C06E-C7ED43D6A91A}"/>
              </a:ext>
            </a:extLst>
          </p:cNvPr>
          <p:cNvGraphicFramePr>
            <a:graphicFrameLocks noGrp="1"/>
          </p:cNvGraphicFramePr>
          <p:nvPr>
            <p:ph idx="1"/>
            <p:extLst>
              <p:ext uri="{D42A27DB-BD31-4B8C-83A1-F6EECF244321}">
                <p14:modId xmlns:p14="http://schemas.microsoft.com/office/powerpoint/2010/main" val="1454971298"/>
              </p:ext>
            </p:extLst>
          </p:nvPr>
        </p:nvGraphicFramePr>
        <p:xfrm>
          <a:off x="154857" y="612877"/>
          <a:ext cx="11882285" cy="6146800"/>
        </p:xfrm>
        <a:graphic>
          <a:graphicData uri="http://schemas.openxmlformats.org/drawingml/2006/table">
            <a:tbl>
              <a:tblPr firstRow="1" bandRow="1">
                <a:tableStyleId>{5C22544A-7EE6-4342-B048-85BDC9FD1C3A}</a:tableStyleId>
              </a:tblPr>
              <a:tblGrid>
                <a:gridCol w="479831">
                  <a:extLst>
                    <a:ext uri="{9D8B030D-6E8A-4147-A177-3AD203B41FA5}">
                      <a16:colId xmlns:a16="http://schemas.microsoft.com/office/drawing/2014/main" val="3517725907"/>
                    </a:ext>
                  </a:extLst>
                </a:gridCol>
                <a:gridCol w="3140899">
                  <a:extLst>
                    <a:ext uri="{9D8B030D-6E8A-4147-A177-3AD203B41FA5}">
                      <a16:colId xmlns:a16="http://schemas.microsoft.com/office/drawing/2014/main" val="2337881409"/>
                    </a:ext>
                  </a:extLst>
                </a:gridCol>
                <a:gridCol w="1268361">
                  <a:extLst>
                    <a:ext uri="{9D8B030D-6E8A-4147-A177-3AD203B41FA5}">
                      <a16:colId xmlns:a16="http://schemas.microsoft.com/office/drawing/2014/main" val="3309609292"/>
                    </a:ext>
                  </a:extLst>
                </a:gridCol>
                <a:gridCol w="6993194">
                  <a:extLst>
                    <a:ext uri="{9D8B030D-6E8A-4147-A177-3AD203B41FA5}">
                      <a16:colId xmlns:a16="http://schemas.microsoft.com/office/drawing/2014/main" val="2448810757"/>
                    </a:ext>
                  </a:extLst>
                </a:gridCol>
              </a:tblGrid>
              <a:tr h="370840">
                <a:tc>
                  <a:txBody>
                    <a:bodyPr/>
                    <a:lstStyle/>
                    <a:p>
                      <a:pPr algn="ctr"/>
                      <a:r>
                        <a:rPr lang="en-IN" sz="1100" b="1" dirty="0"/>
                        <a:t>Year</a:t>
                      </a:r>
                      <a:endParaRPr lang="en-IN" sz="1100" dirty="0"/>
                    </a:p>
                  </a:txBody>
                  <a:tcPr anchor="ctr"/>
                </a:tc>
                <a:tc>
                  <a:txBody>
                    <a:bodyPr/>
                    <a:lstStyle/>
                    <a:p>
                      <a:pPr algn="ctr"/>
                      <a:r>
                        <a:rPr lang="en-IN" sz="1100" b="1"/>
                        <a:t>Title</a:t>
                      </a:r>
                      <a:endParaRPr lang="en-IN" sz="1100"/>
                    </a:p>
                  </a:txBody>
                  <a:tcPr anchor="ctr"/>
                </a:tc>
                <a:tc>
                  <a:txBody>
                    <a:bodyPr/>
                    <a:lstStyle/>
                    <a:p>
                      <a:pPr algn="ctr"/>
                      <a:r>
                        <a:rPr lang="en-IN" sz="1100" b="1"/>
                        <a:t>Author(s)</a:t>
                      </a:r>
                      <a:endParaRPr lang="en-IN" sz="1100"/>
                    </a:p>
                  </a:txBody>
                  <a:tcPr anchor="ctr"/>
                </a:tc>
                <a:tc>
                  <a:txBody>
                    <a:bodyPr/>
                    <a:lstStyle/>
                    <a:p>
                      <a:pPr algn="ctr"/>
                      <a:r>
                        <a:rPr lang="en-IN" sz="1100" b="1" dirty="0"/>
                        <a:t>Summary</a:t>
                      </a:r>
                      <a:endParaRPr lang="en-IN" sz="1100" dirty="0"/>
                    </a:p>
                  </a:txBody>
                  <a:tcPr anchor="ctr"/>
                </a:tc>
                <a:extLst>
                  <a:ext uri="{0D108BD9-81ED-4DB2-BD59-A6C34878D82A}">
                    <a16:rowId xmlns:a16="http://schemas.microsoft.com/office/drawing/2014/main" val="3116348184"/>
                  </a:ext>
                </a:extLst>
              </a:tr>
              <a:tr h="370840">
                <a:tc>
                  <a:txBody>
                    <a:bodyPr/>
                    <a:lstStyle/>
                    <a:p>
                      <a:r>
                        <a:rPr lang="en-IN" sz="1100" dirty="0"/>
                        <a:t>2023</a:t>
                      </a:r>
                    </a:p>
                  </a:txBody>
                  <a:tcPr anchor="ctr"/>
                </a:tc>
                <a:tc>
                  <a:txBody>
                    <a:bodyPr/>
                    <a:lstStyle/>
                    <a:p>
                      <a:r>
                        <a:rPr lang="en-US" sz="1100" dirty="0"/>
                        <a:t>Spatially Explicit Effective Reproduction Numbers from Incidence and Mobility Data</a:t>
                      </a:r>
                    </a:p>
                  </a:txBody>
                  <a:tcPr anchor="ctr"/>
                </a:tc>
                <a:tc>
                  <a:txBody>
                    <a:bodyPr/>
                    <a:lstStyle/>
                    <a:p>
                      <a:r>
                        <a:rPr lang="en-IN" sz="1100" dirty="0"/>
                        <a:t>Cristiano </a:t>
                      </a:r>
                      <a:r>
                        <a:rPr lang="en-IN" sz="1100" dirty="0" err="1"/>
                        <a:t>Trevisin</a:t>
                      </a:r>
                      <a:r>
                        <a:rPr lang="en-IN" sz="1100" dirty="0"/>
                        <a:t> et al.</a:t>
                      </a:r>
                    </a:p>
                  </a:txBody>
                  <a:tcPr anchor="ctr"/>
                </a:tc>
                <a:tc>
                  <a:txBody>
                    <a:bodyPr/>
                    <a:lstStyle/>
                    <a:p>
                      <a:r>
                        <a:rPr lang="en-US" sz="1100" dirty="0"/>
                        <a:t>Proposes a method to estimate spatially explicit reproduction numbers </a:t>
                      </a:r>
                      <a:r>
                        <a:rPr lang="en-US" sz="1100" dirty="0" err="1"/>
                        <a:t>Rk</a:t>
                      </a:r>
                      <a:r>
                        <a:rPr lang="en-US" sz="1100" dirty="0"/>
                        <a:t>(t)</a:t>
                      </a:r>
                      <a:r>
                        <a:rPr lang="en-US" sz="1100" dirty="0" err="1"/>
                        <a:t>R_k</a:t>
                      </a:r>
                      <a:r>
                        <a:rPr lang="en-US" sz="1100" dirty="0"/>
                        <a:t>(t)</a:t>
                      </a:r>
                      <a:r>
                        <a:rPr lang="en-US" sz="1100" dirty="0" err="1"/>
                        <a:t>Rk</a:t>
                      </a:r>
                      <a:r>
                        <a:rPr lang="en-US" sz="1100" dirty="0"/>
                        <a:t>​(t), incorporating mobility data across interconnected communities. The method improves understanding of disease transmission dynamics by accounting for mobility fluxes.</a:t>
                      </a:r>
                    </a:p>
                  </a:txBody>
                  <a:tcPr anchor="ctr"/>
                </a:tc>
                <a:extLst>
                  <a:ext uri="{0D108BD9-81ED-4DB2-BD59-A6C34878D82A}">
                    <a16:rowId xmlns:a16="http://schemas.microsoft.com/office/drawing/2014/main" val="4194044956"/>
                  </a:ext>
                </a:extLst>
              </a:tr>
              <a:tr h="345112">
                <a:tc>
                  <a:txBody>
                    <a:bodyPr/>
                    <a:lstStyle/>
                    <a:p>
                      <a:r>
                        <a:rPr lang="en-IN" sz="1100"/>
                        <a:t>2021</a:t>
                      </a:r>
                    </a:p>
                  </a:txBody>
                  <a:tcPr anchor="ctr"/>
                </a:tc>
                <a:tc>
                  <a:txBody>
                    <a:bodyPr/>
                    <a:lstStyle/>
                    <a:p>
                      <a:r>
                        <a:rPr lang="en-US" sz="1100"/>
                        <a:t>Cryptic Transmission of SARS-CoV-2 and the First COVID-19 Wave in Europe and the United States</a:t>
                      </a:r>
                    </a:p>
                  </a:txBody>
                  <a:tcPr anchor="ctr"/>
                </a:tc>
                <a:tc>
                  <a:txBody>
                    <a:bodyPr/>
                    <a:lstStyle/>
                    <a:p>
                      <a:r>
                        <a:rPr lang="en-IN" sz="1100" dirty="0"/>
                        <a:t>Jessica T. Davis et al.</a:t>
                      </a:r>
                    </a:p>
                  </a:txBody>
                  <a:tcPr anchor="ctr"/>
                </a:tc>
                <a:tc>
                  <a:txBody>
                    <a:bodyPr/>
                    <a:lstStyle/>
                    <a:p>
                      <a:r>
                        <a:rPr lang="en-US" sz="1100" dirty="0"/>
                        <a:t>Uses a global metapopulation model to show the undetected spread of SARS-CoV-2 during the early pandemic due to limited testing. The study emphasizes the role of international travel in spreading the virus.</a:t>
                      </a:r>
                    </a:p>
                  </a:txBody>
                  <a:tcPr anchor="ctr"/>
                </a:tc>
                <a:extLst>
                  <a:ext uri="{0D108BD9-81ED-4DB2-BD59-A6C34878D82A}">
                    <a16:rowId xmlns:a16="http://schemas.microsoft.com/office/drawing/2014/main" val="3664947538"/>
                  </a:ext>
                </a:extLst>
              </a:tr>
              <a:tr h="370840">
                <a:tc>
                  <a:txBody>
                    <a:bodyPr/>
                    <a:lstStyle/>
                    <a:p>
                      <a:r>
                        <a:rPr lang="en-IN" sz="1100"/>
                        <a:t>2021</a:t>
                      </a:r>
                    </a:p>
                  </a:txBody>
                  <a:tcPr anchor="ctr"/>
                </a:tc>
                <a:tc>
                  <a:txBody>
                    <a:bodyPr/>
                    <a:lstStyle/>
                    <a:p>
                      <a:r>
                        <a:rPr lang="en-US" sz="1100" dirty="0"/>
                        <a:t>Modeling the Interplay Between Demography, Social Contact Patterns, and SARS-CoV-2 Transmission in the South-West Shewa Zone of Oromia Region, Ethiopia</a:t>
                      </a:r>
                    </a:p>
                  </a:txBody>
                  <a:tcPr anchor="ctr"/>
                </a:tc>
                <a:tc>
                  <a:txBody>
                    <a:bodyPr/>
                    <a:lstStyle/>
                    <a:p>
                      <a:r>
                        <a:rPr lang="en-IN" sz="1100" dirty="0"/>
                        <a:t>Filippo </a:t>
                      </a:r>
                      <a:r>
                        <a:rPr lang="en-IN" sz="1100" dirty="0" err="1"/>
                        <a:t>Trentini</a:t>
                      </a:r>
                      <a:r>
                        <a:rPr lang="en-IN" sz="1100" dirty="0"/>
                        <a:t> et al.</a:t>
                      </a:r>
                    </a:p>
                  </a:txBody>
                  <a:tcPr anchor="ctr"/>
                </a:tc>
                <a:tc>
                  <a:txBody>
                    <a:bodyPr/>
                    <a:lstStyle/>
                    <a:p>
                      <a:r>
                        <a:rPr lang="en-US" sz="1100" dirty="0"/>
                        <a:t>Simulates COVID-19 spread in Ethiopia using social contact data from various settings. The study shows higher infection rates in urban areas but more severe disease in rural regions, influenced by demographic and social factors.</a:t>
                      </a:r>
                    </a:p>
                  </a:txBody>
                  <a:tcPr anchor="ctr"/>
                </a:tc>
                <a:extLst>
                  <a:ext uri="{0D108BD9-81ED-4DB2-BD59-A6C34878D82A}">
                    <a16:rowId xmlns:a16="http://schemas.microsoft.com/office/drawing/2014/main" val="2566462043"/>
                  </a:ext>
                </a:extLst>
              </a:tr>
              <a:tr h="370840">
                <a:tc>
                  <a:txBody>
                    <a:bodyPr/>
                    <a:lstStyle/>
                    <a:p>
                      <a:r>
                        <a:rPr lang="en-IN" sz="1100"/>
                        <a:t>2021</a:t>
                      </a:r>
                    </a:p>
                  </a:txBody>
                  <a:tcPr anchor="ctr"/>
                </a:tc>
                <a:tc>
                  <a:txBody>
                    <a:bodyPr/>
                    <a:lstStyle/>
                    <a:p>
                      <a:r>
                        <a:rPr lang="en-US" sz="1100"/>
                        <a:t>On a Discrete-Time Network SIS Model with Opinion Dynamics</a:t>
                      </a:r>
                    </a:p>
                  </a:txBody>
                  <a:tcPr anchor="ctr"/>
                </a:tc>
                <a:tc>
                  <a:txBody>
                    <a:bodyPr/>
                    <a:lstStyle/>
                    <a:p>
                      <a:r>
                        <a:rPr lang="en-IN" sz="1100"/>
                        <a:t>Weihao Xuan et al.</a:t>
                      </a:r>
                    </a:p>
                  </a:txBody>
                  <a:tcPr anchor="ctr"/>
                </a:tc>
                <a:tc>
                  <a:txBody>
                    <a:bodyPr/>
                    <a:lstStyle/>
                    <a:p>
                      <a:r>
                        <a:rPr lang="en-US" sz="1100" dirty="0"/>
                        <a:t>Introduces a discrete-time SIS model integrated with opinion dynamics to explore how individuals' perceptions of disease severity affect transmission within a network. Simulation results highlight the interaction between health perceptions and infection rates.</a:t>
                      </a:r>
                    </a:p>
                  </a:txBody>
                  <a:tcPr anchor="ctr"/>
                </a:tc>
                <a:extLst>
                  <a:ext uri="{0D108BD9-81ED-4DB2-BD59-A6C34878D82A}">
                    <a16:rowId xmlns:a16="http://schemas.microsoft.com/office/drawing/2014/main" val="2101845325"/>
                  </a:ext>
                </a:extLst>
              </a:tr>
              <a:tr h="370840">
                <a:tc>
                  <a:txBody>
                    <a:bodyPr/>
                    <a:lstStyle/>
                    <a:p>
                      <a:r>
                        <a:rPr lang="en-IN" sz="1100"/>
                        <a:t>2019</a:t>
                      </a:r>
                    </a:p>
                  </a:txBody>
                  <a:tcPr anchor="ctr"/>
                </a:tc>
                <a:tc>
                  <a:txBody>
                    <a:bodyPr/>
                    <a:lstStyle/>
                    <a:p>
                      <a:r>
                        <a:rPr lang="en-US" sz="1100" dirty="0"/>
                        <a:t>Reactive School Closure Weakens the Network of Social Interactions and Reduces the Spread of Influenza</a:t>
                      </a:r>
                    </a:p>
                  </a:txBody>
                  <a:tcPr anchor="ctr"/>
                </a:tc>
                <a:tc>
                  <a:txBody>
                    <a:bodyPr/>
                    <a:lstStyle/>
                    <a:p>
                      <a:r>
                        <a:rPr lang="en-IN" sz="1100" dirty="0"/>
                        <a:t>Maria </a:t>
                      </a:r>
                      <a:r>
                        <a:rPr lang="en-IN" sz="1100" dirty="0" err="1"/>
                        <a:t>Litvinova</a:t>
                      </a:r>
                      <a:r>
                        <a:rPr lang="en-IN" sz="1100" dirty="0"/>
                        <a:t> et al.</a:t>
                      </a:r>
                    </a:p>
                  </a:txBody>
                  <a:tcPr anchor="ctr"/>
                </a:tc>
                <a:tc>
                  <a:txBody>
                    <a:bodyPr/>
                    <a:lstStyle/>
                    <a:p>
                      <a:r>
                        <a:rPr lang="en-US" sz="1100" dirty="0"/>
                        <a:t>Investigates the impact of school-closure policies on influenza spread by analyzing social interactions during school closures in Russia. The study used contact diaries and a hybrid survey-modeling framework to demonstrate significant reductions in contacts and infection rates.</a:t>
                      </a:r>
                    </a:p>
                  </a:txBody>
                  <a:tcPr anchor="ctr"/>
                </a:tc>
                <a:extLst>
                  <a:ext uri="{0D108BD9-81ED-4DB2-BD59-A6C34878D82A}">
                    <a16:rowId xmlns:a16="http://schemas.microsoft.com/office/drawing/2014/main" val="704150954"/>
                  </a:ext>
                </a:extLst>
              </a:tr>
              <a:tr h="370840">
                <a:tc>
                  <a:txBody>
                    <a:bodyPr/>
                    <a:lstStyle/>
                    <a:p>
                      <a:r>
                        <a:rPr lang="en-IN" sz="1100"/>
                        <a:t>2018</a:t>
                      </a:r>
                    </a:p>
                  </a:txBody>
                  <a:tcPr anchor="ctr"/>
                </a:tc>
                <a:tc>
                  <a:txBody>
                    <a:bodyPr/>
                    <a:lstStyle/>
                    <a:p>
                      <a:r>
                        <a:rPr lang="en-US" sz="1100"/>
                        <a:t>Measurability of the Epidemic Reproduction Number in Data-Driven Contact Networks</a:t>
                      </a:r>
                    </a:p>
                  </a:txBody>
                  <a:tcPr anchor="ctr"/>
                </a:tc>
                <a:tc>
                  <a:txBody>
                    <a:bodyPr/>
                    <a:lstStyle/>
                    <a:p>
                      <a:r>
                        <a:rPr lang="en-IN" sz="1100"/>
                        <a:t>Quan-Hui Liu et al.</a:t>
                      </a:r>
                    </a:p>
                  </a:txBody>
                  <a:tcPr anchor="ctr"/>
                </a:tc>
                <a:tc>
                  <a:txBody>
                    <a:bodyPr/>
                    <a:lstStyle/>
                    <a:p>
                      <a:r>
                        <a:rPr lang="en-US" sz="1100" dirty="0"/>
                        <a:t>Explores the limitations of the basic reproduction number, R0R_0R0​, in heterogeneous real-world networks, proposing the time-varying reproduction number R(t)R(t)R(t) to better capture epidemic dynamics using multiplex networks in Italian and Dutch populations.</a:t>
                      </a:r>
                    </a:p>
                  </a:txBody>
                  <a:tcPr anchor="ctr"/>
                </a:tc>
                <a:extLst>
                  <a:ext uri="{0D108BD9-81ED-4DB2-BD59-A6C34878D82A}">
                    <a16:rowId xmlns:a16="http://schemas.microsoft.com/office/drawing/2014/main" val="2149819340"/>
                  </a:ext>
                </a:extLst>
              </a:tr>
              <a:tr h="370840">
                <a:tc>
                  <a:txBody>
                    <a:bodyPr/>
                    <a:lstStyle/>
                    <a:p>
                      <a:r>
                        <a:rPr lang="en-IN" sz="1100"/>
                        <a:t>2017</a:t>
                      </a:r>
                    </a:p>
                  </a:txBody>
                  <a:tcPr anchor="ctr"/>
                </a:tc>
                <a:tc>
                  <a:txBody>
                    <a:bodyPr/>
                    <a:lstStyle/>
                    <a:p>
                      <a:r>
                        <a:rPr lang="en-US" sz="1100"/>
                        <a:t>Spread of Zika Virus in the Americas</a:t>
                      </a:r>
                    </a:p>
                  </a:txBody>
                  <a:tcPr anchor="ctr"/>
                </a:tc>
                <a:tc>
                  <a:txBody>
                    <a:bodyPr/>
                    <a:lstStyle/>
                    <a:p>
                      <a:r>
                        <a:rPr lang="en-IN" sz="1100"/>
                        <a:t>Qian Zhang et al.</a:t>
                      </a:r>
                    </a:p>
                  </a:txBody>
                  <a:tcPr anchor="ctr"/>
                </a:tc>
                <a:tc>
                  <a:txBody>
                    <a:bodyPr/>
                    <a:lstStyle/>
                    <a:p>
                      <a:r>
                        <a:rPr lang="en-US" sz="1100" dirty="0"/>
                        <a:t>Analyzes the spatial and temporal dynamics of the Zika virus using the GLEAM model, integrating demographic and mobility data. Findings reveal slow growth and heterogeneity in the epidemic due to vector dynamics and human movement.</a:t>
                      </a:r>
                    </a:p>
                  </a:txBody>
                  <a:tcPr anchor="ctr"/>
                </a:tc>
                <a:extLst>
                  <a:ext uri="{0D108BD9-81ED-4DB2-BD59-A6C34878D82A}">
                    <a16:rowId xmlns:a16="http://schemas.microsoft.com/office/drawing/2014/main" val="30619992"/>
                  </a:ext>
                </a:extLst>
              </a:tr>
              <a:tr h="370840">
                <a:tc>
                  <a:txBody>
                    <a:bodyPr/>
                    <a:lstStyle/>
                    <a:p>
                      <a:r>
                        <a:rPr lang="en-IN" sz="1100"/>
                        <a:t>2016</a:t>
                      </a:r>
                    </a:p>
                  </a:txBody>
                  <a:tcPr anchor="ctr"/>
                </a:tc>
                <a:tc>
                  <a:txBody>
                    <a:bodyPr/>
                    <a:lstStyle/>
                    <a:p>
                      <a:r>
                        <a:rPr lang="en-US" sz="1100"/>
                        <a:t>How Social Structures, Space, and Behaviors Shape the Spread of Infectious Diseases Using Chikungunya as a Case Study</a:t>
                      </a:r>
                    </a:p>
                  </a:txBody>
                  <a:tcPr anchor="ctr"/>
                </a:tc>
                <a:tc>
                  <a:txBody>
                    <a:bodyPr/>
                    <a:lstStyle/>
                    <a:p>
                      <a:r>
                        <a:rPr lang="en-IN" sz="1100"/>
                        <a:t>Henrik Salje et al.</a:t>
                      </a:r>
                    </a:p>
                  </a:txBody>
                  <a:tcPr anchor="ctr"/>
                </a:tc>
                <a:tc>
                  <a:txBody>
                    <a:bodyPr/>
                    <a:lstStyle/>
                    <a:p>
                      <a:r>
                        <a:rPr lang="en-US" sz="1100" dirty="0"/>
                        <a:t>Uses the chikungunya outbreak in Bangladesh to assess the impact of social interactions and spatial proximity on disease transmission, highlighting the role of household and neighborhood factors in shaping the epidemic.</a:t>
                      </a:r>
                    </a:p>
                  </a:txBody>
                  <a:tcPr anchor="ctr"/>
                </a:tc>
                <a:extLst>
                  <a:ext uri="{0D108BD9-81ED-4DB2-BD59-A6C34878D82A}">
                    <a16:rowId xmlns:a16="http://schemas.microsoft.com/office/drawing/2014/main" val="3229404051"/>
                  </a:ext>
                </a:extLst>
              </a:tr>
              <a:tr h="370840">
                <a:tc>
                  <a:txBody>
                    <a:bodyPr/>
                    <a:lstStyle/>
                    <a:p>
                      <a:r>
                        <a:rPr lang="en-IN" sz="1100"/>
                        <a:t>2014</a:t>
                      </a:r>
                    </a:p>
                  </a:txBody>
                  <a:tcPr anchor="ctr"/>
                </a:tc>
                <a:tc>
                  <a:txBody>
                    <a:bodyPr/>
                    <a:lstStyle/>
                    <a:p>
                      <a:r>
                        <a:rPr lang="en-US" sz="1100" dirty="0"/>
                        <a:t>The Representativeness of a European Multi-Center Network for Influenza-Like Illness Participatory Surveillance</a:t>
                      </a:r>
                    </a:p>
                  </a:txBody>
                  <a:tcPr anchor="ctr"/>
                </a:tc>
                <a:tc>
                  <a:txBody>
                    <a:bodyPr/>
                    <a:lstStyle/>
                    <a:p>
                      <a:r>
                        <a:rPr lang="en-IN" sz="1100" dirty="0"/>
                        <a:t>Pietro </a:t>
                      </a:r>
                      <a:r>
                        <a:rPr lang="en-IN" sz="1100" dirty="0" err="1"/>
                        <a:t>Cantarelli</a:t>
                      </a:r>
                      <a:r>
                        <a:rPr lang="en-IN" sz="1100" dirty="0"/>
                        <a:t> et al.</a:t>
                      </a:r>
                    </a:p>
                  </a:txBody>
                  <a:tcPr anchor="ctr"/>
                </a:tc>
                <a:tc>
                  <a:txBody>
                    <a:bodyPr/>
                    <a:lstStyle/>
                    <a:p>
                      <a:r>
                        <a:rPr lang="en-US" sz="1100" dirty="0"/>
                        <a:t>Evaluates the representativeness of </a:t>
                      </a:r>
                      <a:r>
                        <a:rPr lang="en-US" sz="1100" dirty="0" err="1"/>
                        <a:t>Influenzanet</a:t>
                      </a:r>
                      <a:r>
                        <a:rPr lang="en-US" sz="1100" dirty="0"/>
                        <a:t>, a European online participatory surveillance system for influenza, identifying demographic biases and underrepresentation of certain population groups such as smokers and the elderly.</a:t>
                      </a:r>
                    </a:p>
                  </a:txBody>
                  <a:tcPr anchor="ctr"/>
                </a:tc>
                <a:extLst>
                  <a:ext uri="{0D108BD9-81ED-4DB2-BD59-A6C34878D82A}">
                    <a16:rowId xmlns:a16="http://schemas.microsoft.com/office/drawing/2014/main" val="2200141499"/>
                  </a:ext>
                </a:extLst>
              </a:tr>
              <a:tr h="370840">
                <a:tc>
                  <a:txBody>
                    <a:bodyPr/>
                    <a:lstStyle/>
                    <a:p>
                      <a:r>
                        <a:rPr lang="en-IN" sz="1100" dirty="0"/>
                        <a:t>2009</a:t>
                      </a:r>
                    </a:p>
                  </a:txBody>
                  <a:tcPr anchor="ctr"/>
                </a:tc>
                <a:tc>
                  <a:txBody>
                    <a:bodyPr/>
                    <a:lstStyle/>
                    <a:p>
                      <a:r>
                        <a:rPr lang="en-US" sz="1100"/>
                        <a:t>Percolation and Epidemics in Random Clustered Networks</a:t>
                      </a:r>
                    </a:p>
                  </a:txBody>
                  <a:tcPr anchor="ctr"/>
                </a:tc>
                <a:tc>
                  <a:txBody>
                    <a:bodyPr/>
                    <a:lstStyle/>
                    <a:p>
                      <a:r>
                        <a:rPr lang="en-IN" sz="1100" dirty="0"/>
                        <a:t>Joel C. Miller</a:t>
                      </a:r>
                    </a:p>
                  </a:txBody>
                  <a:tcPr anchor="ctr"/>
                </a:tc>
                <a:tc>
                  <a:txBody>
                    <a:bodyPr/>
                    <a:lstStyle/>
                    <a:p>
                      <a:r>
                        <a:rPr lang="en-US" sz="1100" dirty="0"/>
                        <a:t>Examines percolation and epidemic dynamics in clustered networks, showing that clustering increases the epidemic threshold and reduces component sizes compared to un-clustered networks.</a:t>
                      </a:r>
                    </a:p>
                  </a:txBody>
                  <a:tcPr anchor="ctr"/>
                </a:tc>
                <a:extLst>
                  <a:ext uri="{0D108BD9-81ED-4DB2-BD59-A6C34878D82A}">
                    <a16:rowId xmlns:a16="http://schemas.microsoft.com/office/drawing/2014/main" val="2030148994"/>
                  </a:ext>
                </a:extLst>
              </a:tr>
            </a:tbl>
          </a:graphicData>
        </a:graphic>
      </p:graphicFrame>
    </p:spTree>
    <p:extLst>
      <p:ext uri="{BB962C8B-B14F-4D97-AF65-F5344CB8AC3E}">
        <p14:creationId xmlns:p14="http://schemas.microsoft.com/office/powerpoint/2010/main" val="384089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49A23-3E31-9879-E7CD-45F5A20710E2}"/>
              </a:ext>
            </a:extLst>
          </p:cNvPr>
          <p:cNvSpPr>
            <a:spLocks noGrp="1"/>
          </p:cNvSpPr>
          <p:nvPr>
            <p:ph type="title"/>
          </p:nvPr>
        </p:nvSpPr>
        <p:spPr>
          <a:xfrm>
            <a:off x="466722" y="586855"/>
            <a:ext cx="3201366" cy="3387497"/>
          </a:xfrm>
        </p:spPr>
        <p:txBody>
          <a:bodyPr anchor="b">
            <a:normAutofit/>
          </a:bodyPr>
          <a:lstStyle/>
          <a:p>
            <a:pPr algn="r"/>
            <a:r>
              <a:rPr lang="en-IN" sz="4000" dirty="0">
                <a:solidFill>
                  <a:srgbClr val="FFFFFF"/>
                </a:solidFill>
              </a:rPr>
              <a:t>Data used in the Base Papers</a:t>
            </a:r>
          </a:p>
        </p:txBody>
      </p:sp>
      <p:sp>
        <p:nvSpPr>
          <p:cNvPr id="4" name="Rectangle 1">
            <a:extLst>
              <a:ext uri="{FF2B5EF4-FFF2-40B4-BE49-F238E27FC236}">
                <a16:creationId xmlns:a16="http://schemas.microsoft.com/office/drawing/2014/main" id="{03FD7529-C9AF-5F2D-DFF2-61E15CE0A6E7}"/>
              </a:ext>
            </a:extLst>
          </p:cNvPr>
          <p:cNvSpPr>
            <a:spLocks noGrp="1" noChangeArrowheads="1"/>
          </p:cNvSpPr>
          <p:nvPr>
            <p:ph idx="1"/>
          </p:nvPr>
        </p:nvSpPr>
        <p:spPr bwMode="auto">
          <a:xfrm>
            <a:off x="4367695" y="206476"/>
            <a:ext cx="6997911" cy="63221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fontScale="92500" lnSpcReduction="20000"/>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Dataset Overview</a:t>
            </a:r>
            <a:r>
              <a:rPr kumimoji="0" lang="en-US" altLang="en-US" sz="1800"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rPr>
              <a:t>21 billion friendship links between Facebook users aged 25-44 in the U.S.</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rPr>
              <a:t>Focus on this age group due to high Facebook usage (80%) and comparability with American Community Survey (ACS) demographic data.</a:t>
            </a:r>
          </a:p>
          <a:p>
            <a:pPr marL="0" marR="0" lvl="0" indent="0" defTabSz="914400" rtl="0" eaLnBrk="0" fontAlgn="base" latinLnBrk="0" hangingPunct="0">
              <a:spcBef>
                <a:spcPct val="0"/>
              </a:spcBef>
              <a:spcAft>
                <a:spcPts val="600"/>
              </a:spcAft>
              <a:buClrTx/>
              <a:buSzTx/>
              <a:buNone/>
              <a:tabLst/>
            </a:pP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User Information</a:t>
            </a:r>
            <a:r>
              <a:rPr kumimoji="0" lang="en-US" altLang="en-US" sz="1800"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rPr>
              <a:t>Facebook profile data includes age, gender, ZIP code, county, relationship status, education, donations, phone model, mobile carrier, device usage, familial ties, and group memberships.</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rPr>
              <a:t>Socioeconomic status (SES) is constructed using this data.</a:t>
            </a:r>
          </a:p>
          <a:p>
            <a:pPr marL="0" marR="0" lvl="0" indent="0" defTabSz="914400" rtl="0" eaLnBrk="0" fontAlgn="base" latinLnBrk="0" hangingPunct="0">
              <a:spcBef>
                <a:spcPct val="0"/>
              </a:spcBef>
              <a:spcAft>
                <a:spcPts val="600"/>
              </a:spcAft>
              <a:buClrTx/>
              <a:buSzTx/>
              <a:buNone/>
              <a:tabLst/>
            </a:pP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Parental SES and Group-Level Data</a:t>
            </a:r>
            <a:r>
              <a:rPr kumimoji="0" lang="en-US" altLang="en-US" sz="1800"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rPr>
              <a:t>Family SES during childhood is derived from self-reported family connections, names, posts, and life events.</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dirty="0">
                <a:ln>
                  <a:noFill/>
                </a:ln>
                <a:effectLst/>
              </a:rPr>
              <a:t>Friendships are categorized by shared affiliations, such as schools, employers, neighborhoods, and recreational groups.</a:t>
            </a:r>
          </a:p>
          <a:p>
            <a:pPr marL="0" marR="0" lvl="0" indent="0" defTabSz="914400" rtl="0" eaLnBrk="0" fontAlgn="base" latinLnBrk="0" hangingPunct="0">
              <a:spcBef>
                <a:spcPct val="0"/>
              </a:spcBef>
              <a:spcAft>
                <a:spcPts val="600"/>
              </a:spcAft>
              <a:buClrTx/>
              <a:buSzTx/>
              <a:buNone/>
              <a:tabLst/>
            </a:pPr>
            <a:endParaRPr kumimoji="0" lang="en-US" altLang="en-US"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External Datasets</a:t>
            </a:r>
            <a:r>
              <a:rPr kumimoji="0" lang="en-US" altLang="en-US" sz="1800" b="0" i="0" u="none" strike="noStrike" cap="none" normalizeH="0" baseline="0" dirty="0">
                <a:ln>
                  <a:noFill/>
                </a:ln>
                <a:effectLst/>
              </a:rPr>
              <a:t>:</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American Community Survey (ACS)</a:t>
            </a:r>
            <a:r>
              <a:rPr kumimoji="0" lang="en-US" altLang="en-US" sz="1800" b="0" i="0" u="none" strike="noStrike" cap="none" normalizeH="0" baseline="0" dirty="0">
                <a:ln>
                  <a:noFill/>
                </a:ln>
                <a:effectLst/>
              </a:rPr>
              <a:t>: Median incomes, racial/ethnic demographics, and community characteristics.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Opportunity Atlas</a:t>
            </a:r>
            <a:r>
              <a:rPr kumimoji="0" lang="en-US" altLang="en-US" sz="1800" b="0" i="0" u="none" strike="noStrike" cap="none" normalizeH="0" baseline="0" dirty="0">
                <a:ln>
                  <a:noFill/>
                </a:ln>
                <a:effectLst/>
              </a:rPr>
              <a:t>: Data on income mobility, graduation rates, birth rates.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NCES and CRDC</a:t>
            </a:r>
            <a:r>
              <a:rPr kumimoji="0" lang="en-US" altLang="en-US" sz="1800" b="0" i="0" u="none" strike="noStrike" cap="none" normalizeH="0" baseline="0" dirty="0">
                <a:ln>
                  <a:noFill/>
                </a:ln>
                <a:effectLst/>
              </a:rPr>
              <a:t>: School-level variables.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IPEDS</a:t>
            </a:r>
            <a:r>
              <a:rPr kumimoji="0" lang="en-US" altLang="en-US" sz="1800" b="0" i="0" u="none" strike="noStrike" cap="none" normalizeH="0" baseline="0" dirty="0">
                <a:ln>
                  <a:noFill/>
                </a:ln>
                <a:effectLst/>
              </a:rPr>
              <a:t>: College-level data.</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dirty="0">
                <a:ln>
                  <a:noFill/>
                </a:ln>
                <a:effectLst/>
              </a:rPr>
              <a:t>Census Data</a:t>
            </a:r>
            <a:r>
              <a:rPr kumimoji="0" lang="en-US" altLang="en-US" sz="1800" b="0" i="0" u="none" strike="noStrike" cap="none" normalizeH="0" baseline="0" dirty="0">
                <a:ln>
                  <a:noFill/>
                </a:ln>
                <a:effectLst/>
              </a:rPr>
              <a:t>: Used for determining the population with below-national-median parental income for weighting.</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731195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CD210-9BC0-8A66-5B7E-6FC54BE35C98}"/>
              </a:ext>
            </a:extLst>
          </p:cNvPr>
          <p:cNvSpPr>
            <a:spLocks noGrp="1"/>
          </p:cNvSpPr>
          <p:nvPr>
            <p:ph type="title"/>
          </p:nvPr>
        </p:nvSpPr>
        <p:spPr>
          <a:xfrm>
            <a:off x="838200" y="82926"/>
            <a:ext cx="10515600" cy="1325563"/>
          </a:xfrm>
        </p:spPr>
        <p:txBody>
          <a:bodyPr/>
          <a:lstStyle/>
          <a:p>
            <a:r>
              <a:rPr lang="en-IN" dirty="0"/>
              <a:t>Statistical Analysis and Measures</a:t>
            </a:r>
          </a:p>
        </p:txBody>
      </p:sp>
      <p:graphicFrame>
        <p:nvGraphicFramePr>
          <p:cNvPr id="7" name="Content Placeholder 2">
            <a:extLst>
              <a:ext uri="{FF2B5EF4-FFF2-40B4-BE49-F238E27FC236}">
                <a16:creationId xmlns:a16="http://schemas.microsoft.com/office/drawing/2014/main" id="{4D389283-AE04-A804-4832-2B8807884B65}"/>
              </a:ext>
            </a:extLst>
          </p:cNvPr>
          <p:cNvGraphicFramePr>
            <a:graphicFrameLocks noGrp="1"/>
          </p:cNvGraphicFramePr>
          <p:nvPr>
            <p:ph idx="1"/>
            <p:extLst>
              <p:ext uri="{D42A27DB-BD31-4B8C-83A1-F6EECF244321}">
                <p14:modId xmlns:p14="http://schemas.microsoft.com/office/powerpoint/2010/main" val="4133776607"/>
              </p:ext>
            </p:extLst>
          </p:nvPr>
        </p:nvGraphicFramePr>
        <p:xfrm>
          <a:off x="3768213" y="1451319"/>
          <a:ext cx="862043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25F71677-CCB0-EF74-5B1A-AF94171DEC3F}"/>
              </a:ext>
            </a:extLst>
          </p:cNvPr>
          <p:cNvSpPr txBox="1"/>
          <p:nvPr/>
        </p:nvSpPr>
        <p:spPr>
          <a:xfrm>
            <a:off x="336755" y="1408489"/>
            <a:ext cx="3596148" cy="5078313"/>
          </a:xfrm>
          <a:prstGeom prst="rect">
            <a:avLst/>
          </a:prstGeom>
          <a:noFill/>
        </p:spPr>
        <p:txBody>
          <a:bodyPr wrap="square">
            <a:spAutoFit/>
          </a:bodyPr>
          <a:lstStyle/>
          <a:p>
            <a:r>
              <a:rPr lang="en-US" dirty="0"/>
              <a:t>This report primarily focuses on theoretical frameworks to understand the dynamics of infectious disease transmission. Simulations have been conducted to illustrate the model outcomes and validate the theoretical constructs. The simulations were implemented using Python, with the accompanying code provided in the attached folder. This computational approach allows for the exploration of various scenarios and the assessment of the impact of different variables on disease dynamics. The authors calculated the exposure and clustering coefficient, which are utilized in this paper</a:t>
            </a:r>
            <a:endParaRPr lang="en-IN" dirty="0"/>
          </a:p>
        </p:txBody>
      </p:sp>
    </p:spTree>
    <p:extLst>
      <p:ext uri="{BB962C8B-B14F-4D97-AF65-F5344CB8AC3E}">
        <p14:creationId xmlns:p14="http://schemas.microsoft.com/office/powerpoint/2010/main" val="2920676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8CF241-3370-461B-B622-CFECDDFF26C4}"/>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THEORETICAL FRAMEWORKS</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807124"/>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48086_win32_partially" id="{19AF56B3-7F1C-40D5-9734-654D493A6D09}" vid="{F9F14382-8FB4-49A6-A43D-3F3900D1CD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0535f98-5b79-47b1-8f4f-c504002e37cf" xsi:nil="true"/>
    <_activity xmlns="00535f98-5b79-47b1-8f4f-c504002e37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047B9AF98F4845B6C94475DC5A64D9" ma:contentTypeVersion="14" ma:contentTypeDescription="Create a new document." ma:contentTypeScope="" ma:versionID="ce4b5740ddcd4fc48e0c8482c5cf8036">
  <xsd:schema xmlns:xsd="http://www.w3.org/2001/XMLSchema" xmlns:xs="http://www.w3.org/2001/XMLSchema" xmlns:p="http://schemas.microsoft.com/office/2006/metadata/properties" xmlns:ns3="00535f98-5b79-47b1-8f4f-c504002e37cf" xmlns:ns4="433af422-5cc6-4a39-af29-4d2d92169cdb" targetNamespace="http://schemas.microsoft.com/office/2006/metadata/properties" ma:root="true" ma:fieldsID="77ef872681fcb6a73ac3bc3e4ced3670" ns3:_="" ns4:_="">
    <xsd:import namespace="00535f98-5b79-47b1-8f4f-c504002e37cf"/>
    <xsd:import namespace="433af422-5cc6-4a39-af29-4d2d92169cd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535f98-5b79-47b1-8f4f-c504002e37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3af422-5cc6-4a39-af29-4d2d92169cd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D23832-4FF3-481A-BF21-E685DF749377}">
  <ds:schemaRefs>
    <ds:schemaRef ds:uri="http://schemas.microsoft.com/sharepoint/v3/contenttype/forms"/>
  </ds:schemaRefs>
</ds:datastoreItem>
</file>

<file path=customXml/itemProps2.xml><?xml version="1.0" encoding="utf-8"?>
<ds:datastoreItem xmlns:ds="http://schemas.openxmlformats.org/officeDocument/2006/customXml" ds:itemID="{1024ABD0-81DD-4E89-ADBD-FD03EEA4B679}">
  <ds:schemaRefs>
    <ds:schemaRef ds:uri="http://schemas.microsoft.com/office/2006/metadata/properties"/>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433af422-5cc6-4a39-af29-4d2d92169cdb"/>
    <ds:schemaRef ds:uri="00535f98-5b79-47b1-8f4f-c504002e37cf"/>
    <ds:schemaRef ds:uri="http://www.w3.org/XML/1998/namespace"/>
    <ds:schemaRef ds:uri="http://purl.org/dc/dcmitype/"/>
  </ds:schemaRefs>
</ds:datastoreItem>
</file>

<file path=customXml/itemProps3.xml><?xml version="1.0" encoding="utf-8"?>
<ds:datastoreItem xmlns:ds="http://schemas.openxmlformats.org/officeDocument/2006/customXml" ds:itemID="{529A9367-5FC3-4FFB-B425-02E6BF4C0F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535f98-5b79-47b1-8f4f-c504002e37cf"/>
    <ds:schemaRef ds:uri="433af422-5cc6-4a39-af29-4d2d92169c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Balanced scorecard, from 24Slides</Template>
  <TotalTime>153</TotalTime>
  <Words>4684</Words>
  <Application>Microsoft Office PowerPoint</Application>
  <PresentationFormat>Widescreen</PresentationFormat>
  <Paragraphs>195</Paragraphs>
  <Slides>22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Century Gothic</vt:lpstr>
      <vt:lpstr>Office Theme</vt:lpstr>
      <vt:lpstr>Balanced scorecard slide 1</vt:lpstr>
      <vt:lpstr>OUTLINE</vt:lpstr>
      <vt:lpstr>INTRODUCTION</vt:lpstr>
      <vt:lpstr>SUMMARY OF FIRST BASE PAPER </vt:lpstr>
      <vt:lpstr>SUMMARY OF SECOND BASE PAPER </vt:lpstr>
      <vt:lpstr>Literature Review</vt:lpstr>
      <vt:lpstr>Data used in the Base Papers</vt:lpstr>
      <vt:lpstr>Statistical Analysis and Measures</vt:lpstr>
      <vt:lpstr>THEORETICAL FRAMEWORKS</vt:lpstr>
      <vt:lpstr>Analysis 1: Economic Connectedness and Disease Spread</vt:lpstr>
      <vt:lpstr>Analysis 2: Age-Structured Models for Understanding Infectious Disease Dynamics</vt:lpstr>
      <vt:lpstr>Analysis 3: SLIAR Model with Social Network Exposure (SNE) for Infectious Disease Dynamics</vt:lpstr>
      <vt:lpstr>Analysis 4: Clustered Network Epidemics via Incorporating Social Interactions</vt:lpstr>
      <vt:lpstr>RESULTS</vt:lpstr>
      <vt:lpstr>Analysis 1: Economic Connectedness and Disease Spread</vt:lpstr>
      <vt:lpstr>Analysis 2: Age-Structured Models for Understanding Infectious Disease Dynamics</vt:lpstr>
      <vt:lpstr>Analysis 3: SLIAR Model with Social Network Exposure (SNE) for Infectious Disease Dynamics</vt:lpstr>
      <vt:lpstr>Analysis 4: Clustered Network Epidemics via Incorporating Social Interactions</vt:lpstr>
      <vt:lpstr>Public Health Implications</vt:lpstr>
      <vt:lpstr>Conclusion</vt:lpstr>
      <vt:lpstr>References</vt:lpstr>
      <vt:lpstr>Balanced scorecard 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 AGGARWAL</dc:creator>
  <cp:lastModifiedBy>DIVYA AGGARWAL</cp:lastModifiedBy>
  <cp:revision>2</cp:revision>
  <dcterms:created xsi:type="dcterms:W3CDTF">2024-09-29T19:24:43Z</dcterms:created>
  <dcterms:modified xsi:type="dcterms:W3CDTF">2024-09-29T21:58:31Z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0x01010038047B9AF98F4845B6C94475DC5A64D9</vt:lpwstr>
  </property>
</Properties>
</file>